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4" r:id="rId6"/>
    <p:sldId id="265" r:id="rId7"/>
    <p:sldId id="266" r:id="rId8"/>
    <p:sldId id="267" r:id="rId9"/>
    <p:sldId id="268" r:id="rId10"/>
    <p:sldId id="260" r:id="rId11"/>
    <p:sldId id="269" r:id="rId12"/>
    <p:sldId id="270" r:id="rId13"/>
    <p:sldId id="271" r:id="rId14"/>
    <p:sldId id="272" r:id="rId15"/>
    <p:sldId id="261" r:id="rId16"/>
    <p:sldId id="273" r:id="rId17"/>
    <p:sldId id="262" r:id="rId1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52" autoAdjust="0"/>
  </p:normalViewPr>
  <p:slideViewPr>
    <p:cSldViewPr snapToGrid="0">
      <p:cViewPr varScale="1">
        <p:scale>
          <a:sx n="130" d="100"/>
          <a:sy n="130" d="100"/>
        </p:scale>
        <p:origin x="6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[KPMG_VI_New_raw_data_update_final.xlsx]Sheet5!PivotTable5</c:name>
    <c:fmtId val="2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100" dirty="0"/>
              <a:t>Old Customer Age Distribution</a:t>
            </a:r>
          </a:p>
        </c:rich>
      </c:tx>
      <c:layout>
        <c:manualLayout>
          <c:xMode val="edge"/>
          <c:yMode val="edge"/>
          <c:x val="0.17416840105440171"/>
          <c:y val="3.1975184911589329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circle"/>
          <c:size val="6"/>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w="9525">
              <a:solidFill>
                <a:schemeClr val="accent1"/>
              </a:solidFill>
              <a:round/>
            </a:ln>
            <a:effectLst>
              <a:outerShdw blurRad="38100" dist="20000" dir="5400000" rotWithShape="0">
                <a:srgbClr val="000000">
                  <a:alpha val="38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circle"/>
          <c:size val="6"/>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w="9525">
              <a:solidFill>
                <a:schemeClr val="accent2"/>
              </a:solidFill>
              <a:round/>
            </a:ln>
            <a:effectLst>
              <a:outerShdw blurRad="38100" dist="20000" dir="5400000" rotWithShape="0">
                <a:srgbClr val="000000">
                  <a:alpha val="38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circle"/>
          <c:size val="6"/>
          <c:spPr>
            <a:gradFill rotWithShape="1">
              <a:gsLst>
                <a:gs pos="0">
                  <a:schemeClr val="accent3">
                    <a:tint val="100000"/>
                    <a:shade val="100000"/>
                    <a:satMod val="129999"/>
                  </a:schemeClr>
                </a:gs>
                <a:gs pos="100000">
                  <a:schemeClr val="accent3">
                    <a:tint val="50000"/>
                    <a:shade val="100000"/>
                    <a:satMod val="350000"/>
                  </a:schemeClr>
                </a:gs>
              </a:gsLst>
              <a:lin ang="16200000" scaled="0"/>
            </a:gradFill>
            <a:ln w="9525">
              <a:solidFill>
                <a:schemeClr val="accent3"/>
              </a:solidFill>
              <a:round/>
            </a:ln>
            <a:effectLst>
              <a:outerShdw blurRad="38100" dist="20000" dir="5400000" rotWithShape="0">
                <a:srgbClr val="000000">
                  <a:alpha val="38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circle"/>
          <c:size val="6"/>
          <c:spPr>
            <a:gradFill rotWithShape="1">
              <a:gsLst>
                <a:gs pos="0">
                  <a:schemeClr val="accent4">
                    <a:tint val="100000"/>
                    <a:shade val="100000"/>
                    <a:satMod val="129999"/>
                  </a:schemeClr>
                </a:gs>
                <a:gs pos="100000">
                  <a:schemeClr val="accent4">
                    <a:tint val="50000"/>
                    <a:shade val="100000"/>
                    <a:satMod val="350000"/>
                  </a:schemeClr>
                </a:gs>
              </a:gsLst>
              <a:lin ang="16200000" scaled="0"/>
            </a:gradFill>
            <a:ln w="9525">
              <a:solidFill>
                <a:schemeClr val="accent4"/>
              </a:solidFill>
              <a:round/>
            </a:ln>
            <a:effectLst>
              <a:outerShdw blurRad="38100" dist="20000" dir="5400000" rotWithShape="0">
                <a:srgbClr val="000000">
                  <a:alpha val="38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circle"/>
          <c:size val="6"/>
          <c:spPr>
            <a:gradFill rotWithShape="1">
              <a:gsLst>
                <a:gs pos="0">
                  <a:schemeClr val="accent5">
                    <a:tint val="100000"/>
                    <a:shade val="100000"/>
                    <a:satMod val="129999"/>
                  </a:schemeClr>
                </a:gs>
                <a:gs pos="100000">
                  <a:schemeClr val="accent5">
                    <a:tint val="50000"/>
                    <a:shade val="100000"/>
                    <a:satMod val="350000"/>
                  </a:schemeClr>
                </a:gs>
              </a:gsLst>
              <a:lin ang="16200000" scaled="0"/>
            </a:gradFill>
            <a:ln w="9525">
              <a:solidFill>
                <a:schemeClr val="accent5"/>
              </a:solidFill>
              <a:round/>
            </a:ln>
            <a:effectLst>
              <a:outerShdw blurRad="38100" dist="20000" dir="5400000" rotWithShape="0">
                <a:srgbClr val="000000">
                  <a:alpha val="38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circle"/>
          <c:size val="6"/>
          <c:spPr>
            <a:gradFill rotWithShape="1">
              <a:gsLst>
                <a:gs pos="0">
                  <a:schemeClr val="accent6">
                    <a:tint val="100000"/>
                    <a:shade val="100000"/>
                    <a:satMod val="129999"/>
                  </a:schemeClr>
                </a:gs>
                <a:gs pos="100000">
                  <a:schemeClr val="accent6">
                    <a:tint val="50000"/>
                    <a:shade val="100000"/>
                    <a:satMod val="350000"/>
                  </a:schemeClr>
                </a:gs>
              </a:gsLst>
              <a:lin ang="16200000" scaled="0"/>
            </a:gradFill>
            <a:ln w="9525">
              <a:solidFill>
                <a:schemeClr val="accent6"/>
              </a:solidFill>
              <a:round/>
            </a:ln>
            <a:effectLst>
              <a:outerShdw blurRad="38100" dist="20000" dir="5400000" rotWithShape="0">
                <a:srgbClr val="000000">
                  <a:alpha val="38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circle"/>
          <c:size val="6"/>
          <c:spPr>
            <a:gradFill rotWithShape="1">
              <a:gsLst>
                <a:gs pos="0">
                  <a:schemeClr val="accent1">
                    <a:lumMod val="60000"/>
                    <a:tint val="100000"/>
                    <a:shade val="100000"/>
                    <a:satMod val="129999"/>
                  </a:schemeClr>
                </a:gs>
                <a:gs pos="100000">
                  <a:schemeClr val="accent1">
                    <a:lumMod val="60000"/>
                    <a:tint val="50000"/>
                    <a:shade val="100000"/>
                    <a:satMod val="350000"/>
                  </a:schemeClr>
                </a:gs>
              </a:gsLst>
              <a:lin ang="16200000" scaled="0"/>
            </a:gradFill>
            <a:ln w="9525">
              <a:solidFill>
                <a:schemeClr val="accent1">
                  <a:lumMod val="60000"/>
                </a:schemeClr>
              </a:solidFill>
              <a:round/>
            </a:ln>
            <a:effectLst>
              <a:outerShdw blurRad="38100" dist="20000" dir="5400000" rotWithShape="0">
                <a:srgbClr val="000000">
                  <a:alpha val="38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circle"/>
          <c:size val="6"/>
          <c:spPr>
            <a:gradFill rotWithShape="1">
              <a:gsLst>
                <a:gs pos="0">
                  <a:schemeClr val="accent2">
                    <a:lumMod val="60000"/>
                    <a:tint val="100000"/>
                    <a:shade val="100000"/>
                    <a:satMod val="129999"/>
                  </a:schemeClr>
                </a:gs>
                <a:gs pos="100000">
                  <a:schemeClr val="accent2">
                    <a:lumMod val="60000"/>
                    <a:tint val="50000"/>
                    <a:shade val="100000"/>
                    <a:satMod val="350000"/>
                  </a:schemeClr>
                </a:gs>
              </a:gsLst>
              <a:lin ang="16200000" scaled="0"/>
            </a:gradFill>
            <a:ln w="9525">
              <a:solidFill>
                <a:schemeClr val="accent2">
                  <a:lumMod val="60000"/>
                </a:schemeClr>
              </a:solidFill>
              <a:round/>
            </a:ln>
            <a:effectLst>
              <a:outerShdw blurRad="38100" dist="20000" dir="5400000" rotWithShape="0">
                <a:srgbClr val="000000">
                  <a:alpha val="38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1"/>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2"/>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3"/>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4"/>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5"/>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6"/>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7"/>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7152817164299664"/>
          <c:y val="0.2400063360192331"/>
          <c:w val="0.65364852713324706"/>
          <c:h val="0.54899435433052601"/>
        </c:manualLayout>
      </c:layout>
      <c:barChart>
        <c:barDir val="col"/>
        <c:grouping val="clustered"/>
        <c:varyColors val="0"/>
        <c:ser>
          <c:idx val="0"/>
          <c:order val="0"/>
          <c:tx>
            <c:strRef>
              <c:f>Sheet5!$B$3:$B$4</c:f>
              <c:strCache>
                <c:ptCount val="1"/>
                <c:pt idx="0">
                  <c:v>20</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Sheet5!$A$5</c:f>
              <c:strCache>
                <c:ptCount val="1"/>
                <c:pt idx="0">
                  <c:v>Total</c:v>
                </c:pt>
              </c:strCache>
            </c:strRef>
          </c:cat>
          <c:val>
            <c:numRef>
              <c:f>Sheet5!$B$5</c:f>
              <c:numCache>
                <c:formatCode>General</c:formatCode>
                <c:ptCount val="1"/>
                <c:pt idx="0">
                  <c:v>53</c:v>
                </c:pt>
              </c:numCache>
            </c:numRef>
          </c:val>
          <c:extLst>
            <c:ext xmlns:c16="http://schemas.microsoft.com/office/drawing/2014/chart" uri="{C3380CC4-5D6E-409C-BE32-E72D297353CC}">
              <c16:uniqueId val="{00000000-DCDA-4247-BBFA-1DB2CDC98524}"/>
            </c:ext>
          </c:extLst>
        </c:ser>
        <c:ser>
          <c:idx val="1"/>
          <c:order val="1"/>
          <c:tx>
            <c:strRef>
              <c:f>Sheet5!$C$3:$C$4</c:f>
              <c:strCache>
                <c:ptCount val="1"/>
                <c:pt idx="0">
                  <c:v>30</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Sheet5!$A$5</c:f>
              <c:strCache>
                <c:ptCount val="1"/>
                <c:pt idx="0">
                  <c:v>Total</c:v>
                </c:pt>
              </c:strCache>
            </c:strRef>
          </c:cat>
          <c:val>
            <c:numRef>
              <c:f>Sheet5!$C$5</c:f>
              <c:numCache>
                <c:formatCode>General</c:formatCode>
                <c:ptCount val="1"/>
                <c:pt idx="0">
                  <c:v>586</c:v>
                </c:pt>
              </c:numCache>
            </c:numRef>
          </c:val>
          <c:extLst>
            <c:ext xmlns:c16="http://schemas.microsoft.com/office/drawing/2014/chart" uri="{C3380CC4-5D6E-409C-BE32-E72D297353CC}">
              <c16:uniqueId val="{00000001-DCDA-4247-BBFA-1DB2CDC98524}"/>
            </c:ext>
          </c:extLst>
        </c:ser>
        <c:ser>
          <c:idx val="2"/>
          <c:order val="2"/>
          <c:tx>
            <c:strRef>
              <c:f>Sheet5!$D$3:$D$4</c:f>
              <c:strCache>
                <c:ptCount val="1"/>
                <c:pt idx="0">
                  <c:v>40</c:v>
                </c:pt>
              </c:strCache>
            </c:strRef>
          </c:tx>
          <c:spPr>
            <a:gradFill rotWithShape="1">
              <a:gsLst>
                <a:gs pos="0">
                  <a:schemeClr val="accent3">
                    <a:tint val="100000"/>
                    <a:shade val="100000"/>
                    <a:satMod val="129999"/>
                  </a:schemeClr>
                </a:gs>
                <a:gs pos="100000">
                  <a:schemeClr val="accent3">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Sheet5!$A$5</c:f>
              <c:strCache>
                <c:ptCount val="1"/>
                <c:pt idx="0">
                  <c:v>Total</c:v>
                </c:pt>
              </c:strCache>
            </c:strRef>
          </c:cat>
          <c:val>
            <c:numRef>
              <c:f>Sheet5!$D$5</c:f>
              <c:numCache>
                <c:formatCode>General</c:formatCode>
                <c:ptCount val="1"/>
                <c:pt idx="0">
                  <c:v>643</c:v>
                </c:pt>
              </c:numCache>
            </c:numRef>
          </c:val>
          <c:extLst>
            <c:ext xmlns:c16="http://schemas.microsoft.com/office/drawing/2014/chart" uri="{C3380CC4-5D6E-409C-BE32-E72D297353CC}">
              <c16:uniqueId val="{00000002-DCDA-4247-BBFA-1DB2CDC98524}"/>
            </c:ext>
          </c:extLst>
        </c:ser>
        <c:ser>
          <c:idx val="3"/>
          <c:order val="3"/>
          <c:tx>
            <c:strRef>
              <c:f>Sheet5!$E$3:$E$4</c:f>
              <c:strCache>
                <c:ptCount val="1"/>
                <c:pt idx="0">
                  <c:v>50</c:v>
                </c:pt>
              </c:strCache>
            </c:strRef>
          </c:tx>
          <c:spPr>
            <a:gradFill rotWithShape="1">
              <a:gsLst>
                <a:gs pos="0">
                  <a:schemeClr val="accent4">
                    <a:tint val="100000"/>
                    <a:shade val="100000"/>
                    <a:satMod val="129999"/>
                  </a:schemeClr>
                </a:gs>
                <a:gs pos="100000">
                  <a:schemeClr val="accent4">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Sheet5!$A$5</c:f>
              <c:strCache>
                <c:ptCount val="1"/>
                <c:pt idx="0">
                  <c:v>Total</c:v>
                </c:pt>
              </c:strCache>
            </c:strRef>
          </c:cat>
          <c:val>
            <c:numRef>
              <c:f>Sheet5!$E$5</c:f>
              <c:numCache>
                <c:formatCode>General</c:formatCode>
                <c:ptCount val="1"/>
                <c:pt idx="0">
                  <c:v>1142</c:v>
                </c:pt>
              </c:numCache>
            </c:numRef>
          </c:val>
          <c:extLst>
            <c:ext xmlns:c16="http://schemas.microsoft.com/office/drawing/2014/chart" uri="{C3380CC4-5D6E-409C-BE32-E72D297353CC}">
              <c16:uniqueId val="{00000003-DCDA-4247-BBFA-1DB2CDC98524}"/>
            </c:ext>
          </c:extLst>
        </c:ser>
        <c:ser>
          <c:idx val="4"/>
          <c:order val="4"/>
          <c:tx>
            <c:strRef>
              <c:f>Sheet5!$F$3:$F$4</c:f>
              <c:strCache>
                <c:ptCount val="1"/>
                <c:pt idx="0">
                  <c:v>60</c:v>
                </c:pt>
              </c:strCache>
            </c:strRef>
          </c:tx>
          <c:spPr>
            <a:gradFill rotWithShape="1">
              <a:gsLst>
                <a:gs pos="0">
                  <a:schemeClr val="accent5">
                    <a:tint val="100000"/>
                    <a:shade val="100000"/>
                    <a:satMod val="129999"/>
                  </a:schemeClr>
                </a:gs>
                <a:gs pos="100000">
                  <a:schemeClr val="accent5">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Sheet5!$A$5</c:f>
              <c:strCache>
                <c:ptCount val="1"/>
                <c:pt idx="0">
                  <c:v>Total</c:v>
                </c:pt>
              </c:strCache>
            </c:strRef>
          </c:cat>
          <c:val>
            <c:numRef>
              <c:f>Sheet5!$F$5</c:f>
              <c:numCache>
                <c:formatCode>General</c:formatCode>
                <c:ptCount val="1"/>
                <c:pt idx="0">
                  <c:v>597</c:v>
                </c:pt>
              </c:numCache>
            </c:numRef>
          </c:val>
          <c:extLst>
            <c:ext xmlns:c16="http://schemas.microsoft.com/office/drawing/2014/chart" uri="{C3380CC4-5D6E-409C-BE32-E72D297353CC}">
              <c16:uniqueId val="{00000004-DCDA-4247-BBFA-1DB2CDC98524}"/>
            </c:ext>
          </c:extLst>
        </c:ser>
        <c:ser>
          <c:idx val="5"/>
          <c:order val="5"/>
          <c:tx>
            <c:strRef>
              <c:f>Sheet5!$G$3:$G$4</c:f>
              <c:strCache>
                <c:ptCount val="1"/>
                <c:pt idx="0">
                  <c:v>70</c:v>
                </c:pt>
              </c:strCache>
            </c:strRef>
          </c:tx>
          <c:spPr>
            <a:gradFill rotWithShape="1">
              <a:gsLst>
                <a:gs pos="0">
                  <a:schemeClr val="accent6">
                    <a:tint val="100000"/>
                    <a:shade val="100000"/>
                    <a:satMod val="129999"/>
                  </a:schemeClr>
                </a:gs>
                <a:gs pos="100000">
                  <a:schemeClr val="accent6">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Sheet5!$A$5</c:f>
              <c:strCache>
                <c:ptCount val="1"/>
                <c:pt idx="0">
                  <c:v>Total</c:v>
                </c:pt>
              </c:strCache>
            </c:strRef>
          </c:cat>
          <c:val>
            <c:numRef>
              <c:f>Sheet5!$G$5</c:f>
              <c:numCache>
                <c:formatCode>General</c:formatCode>
                <c:ptCount val="1"/>
                <c:pt idx="0">
                  <c:v>396</c:v>
                </c:pt>
              </c:numCache>
            </c:numRef>
          </c:val>
          <c:extLst>
            <c:ext xmlns:c16="http://schemas.microsoft.com/office/drawing/2014/chart" uri="{C3380CC4-5D6E-409C-BE32-E72D297353CC}">
              <c16:uniqueId val="{00000005-DCDA-4247-BBFA-1DB2CDC98524}"/>
            </c:ext>
          </c:extLst>
        </c:ser>
        <c:ser>
          <c:idx val="6"/>
          <c:order val="6"/>
          <c:tx>
            <c:strRef>
              <c:f>Sheet5!$H$3:$H$4</c:f>
              <c:strCache>
                <c:ptCount val="1"/>
                <c:pt idx="0">
                  <c:v>80</c:v>
                </c:pt>
              </c:strCache>
            </c:strRef>
          </c:tx>
          <c:spPr>
            <a:gradFill rotWithShape="1">
              <a:gsLst>
                <a:gs pos="0">
                  <a:schemeClr val="accent1">
                    <a:lumMod val="60000"/>
                    <a:tint val="100000"/>
                    <a:shade val="100000"/>
                    <a:satMod val="129999"/>
                  </a:schemeClr>
                </a:gs>
                <a:gs pos="100000">
                  <a:schemeClr val="accent1">
                    <a:lumMod val="60000"/>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Sheet5!$A$5</c:f>
              <c:strCache>
                <c:ptCount val="1"/>
                <c:pt idx="0">
                  <c:v>Total</c:v>
                </c:pt>
              </c:strCache>
            </c:strRef>
          </c:cat>
          <c:val>
            <c:numRef>
              <c:f>Sheet5!$H$5</c:f>
              <c:numCache>
                <c:formatCode>General</c:formatCode>
                <c:ptCount val="1"/>
                <c:pt idx="0">
                  <c:v>3</c:v>
                </c:pt>
              </c:numCache>
            </c:numRef>
          </c:val>
          <c:extLst>
            <c:ext xmlns:c16="http://schemas.microsoft.com/office/drawing/2014/chart" uri="{C3380CC4-5D6E-409C-BE32-E72D297353CC}">
              <c16:uniqueId val="{00000006-DCDA-4247-BBFA-1DB2CDC98524}"/>
            </c:ext>
          </c:extLst>
        </c:ser>
        <c:ser>
          <c:idx val="7"/>
          <c:order val="7"/>
          <c:tx>
            <c:strRef>
              <c:f>Sheet5!$I$3:$I$4</c:f>
              <c:strCache>
                <c:ptCount val="1"/>
                <c:pt idx="0">
                  <c:v>90</c:v>
                </c:pt>
              </c:strCache>
            </c:strRef>
          </c:tx>
          <c:spPr>
            <a:gradFill rotWithShape="1">
              <a:gsLst>
                <a:gs pos="0">
                  <a:schemeClr val="accent2">
                    <a:lumMod val="60000"/>
                    <a:tint val="100000"/>
                    <a:shade val="100000"/>
                    <a:satMod val="129999"/>
                  </a:schemeClr>
                </a:gs>
                <a:gs pos="100000">
                  <a:schemeClr val="accent2">
                    <a:lumMod val="60000"/>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Sheet5!$A$5</c:f>
              <c:strCache>
                <c:ptCount val="1"/>
                <c:pt idx="0">
                  <c:v>Total</c:v>
                </c:pt>
              </c:strCache>
            </c:strRef>
          </c:cat>
          <c:val>
            <c:numRef>
              <c:f>Sheet5!$I$5</c:f>
              <c:numCache>
                <c:formatCode>General</c:formatCode>
                <c:ptCount val="1"/>
                <c:pt idx="0">
                  <c:v>2</c:v>
                </c:pt>
              </c:numCache>
            </c:numRef>
          </c:val>
          <c:extLst>
            <c:ext xmlns:c16="http://schemas.microsoft.com/office/drawing/2014/chart" uri="{C3380CC4-5D6E-409C-BE32-E72D297353CC}">
              <c16:uniqueId val="{00000007-DCDA-4247-BBFA-1DB2CDC98524}"/>
            </c:ext>
          </c:extLst>
        </c:ser>
        <c:dLbls>
          <c:dLblPos val="outEnd"/>
          <c:showLegendKey val="0"/>
          <c:showVal val="1"/>
          <c:showCatName val="0"/>
          <c:showSerName val="0"/>
          <c:showPercent val="0"/>
          <c:showBubbleSize val="0"/>
        </c:dLbls>
        <c:gapWidth val="100"/>
        <c:overlap val="-24"/>
        <c:axId val="1253931504"/>
        <c:axId val="1360559424"/>
      </c:barChart>
      <c:catAx>
        <c:axId val="1253931504"/>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900" b="1" i="0" u="none" strike="noStrike" kern="1200" cap="all" baseline="0">
                    <a:solidFill>
                      <a:srgbClr val="FFFFFF">
                        <a:lumMod val="85000"/>
                      </a:srgbClr>
                    </a:solidFill>
                    <a:latin typeface="+mn-lt"/>
                    <a:ea typeface="+mn-ea"/>
                    <a:cs typeface="+mn-cs"/>
                  </a:defRPr>
                </a:pPr>
                <a:r>
                  <a:rPr lang="en-IN" sz="700" b="1" i="0" cap="all" baseline="0" dirty="0">
                    <a:effectLst/>
                  </a:rPr>
                  <a:t>Age Distribution(20 - under 20, 30 - 20&lt;x&lt;30)</a:t>
                </a:r>
                <a:endParaRPr lang="en-IN" sz="300" dirty="0">
                  <a:effectLst/>
                </a:endParaRPr>
              </a:p>
            </c:rich>
          </c:tx>
          <c:layout>
            <c:manualLayout>
              <c:xMode val="edge"/>
              <c:yMode val="edge"/>
              <c:x val="0.22788115065586947"/>
              <c:y val="0.8958948615574863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900" b="1" i="0" u="none" strike="noStrike" kern="1200" cap="all" baseline="0">
                  <a:solidFill>
                    <a:srgbClr val="FFFFFF">
                      <a:lumMod val="85000"/>
                    </a:srgb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0559424"/>
        <c:crosses val="autoZero"/>
        <c:auto val="1"/>
        <c:lblAlgn val="ctr"/>
        <c:lblOffset val="100"/>
        <c:noMultiLvlLbl val="0"/>
      </c:catAx>
      <c:valAx>
        <c:axId val="136055942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700" dirty="0"/>
                  <a:t>Number</a:t>
                </a:r>
                <a:r>
                  <a:rPr lang="en-IN" sz="700" baseline="0" dirty="0"/>
                  <a:t> of people</a:t>
                </a:r>
                <a:endParaRPr lang="en-IN" sz="700" dirty="0"/>
              </a:p>
            </c:rich>
          </c:tx>
          <c:layout>
            <c:manualLayout>
              <c:xMode val="edge"/>
              <c:yMode val="edge"/>
              <c:x val="2.3573672168159473E-2"/>
              <c:y val="0.19326635114869956"/>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53931504"/>
        <c:crosses val="autoZero"/>
        <c:crossBetween val="between"/>
      </c:valAx>
      <c:spPr>
        <a:noFill/>
        <a:ln>
          <a:noFill/>
        </a:ln>
        <a:effectLst/>
      </c:spPr>
    </c:plotArea>
    <c:legend>
      <c:legendPos val="r"/>
      <c:layout>
        <c:manualLayout>
          <c:xMode val="edge"/>
          <c:yMode val="edge"/>
          <c:x val="0.87489653944783685"/>
          <c:y val="0.22728954509800756"/>
          <c:w val="8.2349571774380223E-2"/>
          <c:h val="0.595075202587523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Title Text"/>
          <p:cNvSpPr>
            <a:spLocks noGrp="1"/>
          </p:cNvSpPr>
          <p:nvPr>
            <p:ph type="title"/>
          </p:nvPr>
        </p:nvSpPr>
        <p:spPr>
          <a:xfrm>
            <a:off x="311699" y="1106125"/>
            <a:ext cx="8520602" cy="1963500"/>
          </a:xfrm>
          <a:prstGeom prst="rect">
            <a:avLst/>
          </a:prstGeom>
        </p:spPr>
        <p:txBody>
          <a:bodyPr anchor="b"/>
          <a:lstStyle>
            <a:lvl1pPr algn="ctr">
              <a:defRPr sz="12000"/>
            </a:lvl1pPr>
          </a:lstStyle>
          <a:p>
            <a:r>
              <a:t>Title Text</a:t>
            </a:r>
          </a:p>
        </p:txBody>
      </p:sp>
      <p:sp>
        <p:nvSpPr>
          <p:cNvPr id="92" name="Body Level One…"/>
          <p:cNvSpPr>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a:spLocks noGrp="1"/>
          </p:cNvSpPr>
          <p:nvPr>
            <p:ph type="title"/>
          </p:nvPr>
        </p:nvSpPr>
        <p:spPr>
          <a:prstGeom prst="rect">
            <a:avLst/>
          </a:prstGeom>
        </p:spPr>
        <p:txBody>
          <a:bodyPr/>
          <a:lstStyle/>
          <a:p>
            <a:r>
              <a:t>Title Text</a:t>
            </a:r>
          </a:p>
        </p:txBody>
      </p:sp>
      <p:sp>
        <p:nvSpPr>
          <p:cNvPr id="38" name="Body Level One…"/>
          <p:cNvSpPr>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a:spLocks noGrp="1"/>
          </p:cNvSpPr>
          <p:nvPr>
            <p:ph type="body" sz="half" idx="13"/>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a:spLocks noGrp="1"/>
          </p:cNvSpPr>
          <p:nvPr>
            <p:ph type="title"/>
          </p:nvPr>
        </p:nvSpPr>
        <p:spPr>
          <a:prstGeom prst="rect">
            <a:avLst/>
          </a:prstGeom>
        </p:spPr>
        <p:txBody>
          <a:bodyPr/>
          <a:lstStyle/>
          <a:p>
            <a:r>
              <a:t>Title Text</a:t>
            </a:r>
          </a:p>
        </p:txBody>
      </p:sp>
      <p:sp>
        <p:nvSpPr>
          <p:cNvPr id="48"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Shape 36"/>
          <p:cNvSpPr/>
          <p:nvPr/>
        </p:nvSpPr>
        <p:spPr>
          <a:xfrm>
            <a:off x="4572000" y="-125"/>
            <a:ext cx="4572000" cy="5143501"/>
          </a:xfrm>
          <a:prstGeom prst="rect">
            <a:avLst/>
          </a:prstGeom>
          <a:solidFill>
            <a:srgbClr val="EEEEEE"/>
          </a:solidFill>
          <a:ln w="12700">
            <a:miter lim="400000"/>
          </a:ln>
        </p:spPr>
        <p:txBody>
          <a:bodyPr lIns="45719" rIns="45719" anchor="ctr"/>
          <a:lstStyle/>
          <a:p>
            <a:endParaRPr dirty="0"/>
          </a:p>
        </p:txBody>
      </p:sp>
      <p:sp>
        <p:nvSpPr>
          <p:cNvPr id="73" name="Title Text"/>
          <p:cNvSpPr>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a:spLocks noGrp="1"/>
          </p:cNvSpPr>
          <p:nvPr>
            <p:ph type="body" sz="half" idx="13"/>
          </p:nvPr>
        </p:nvSpPr>
        <p:spPr>
          <a:xfrm>
            <a:off x="4939500" y="724074"/>
            <a:ext cx="3837000" cy="3695102"/>
          </a:xfrm>
          <a:prstGeom prst="rect">
            <a:avLst/>
          </a:prstGeom>
        </p:spPr>
        <p:txBody>
          <a:bodyPr anchor="ctr"/>
          <a:lstStyle/>
          <a:p>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Title Text</a:t>
            </a:r>
          </a:p>
        </p:txBody>
      </p:sp>
      <p:sp>
        <p:nvSpPr>
          <p:cNvPr id="3" name="Body Level One…"/>
          <p:cNvSpPr>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684345" y="4700819"/>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54"/>
          <p:cNvSpPr/>
          <p:nvPr/>
        </p:nvSpPr>
        <p:spPr>
          <a:xfrm rot="10800000" flipH="1">
            <a:off x="-1" y="0"/>
            <a:ext cx="9163201" cy="514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64" y="0"/>
                </a:lnTo>
                <a:lnTo>
                  <a:pt x="21600" y="8964"/>
                </a:lnTo>
                <a:lnTo>
                  <a:pt x="21600" y="21600"/>
                </a:lnTo>
                <a:lnTo>
                  <a:pt x="0" y="21600"/>
                </a:lnTo>
                <a:close/>
              </a:path>
            </a:pathLst>
          </a:cu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10" name="Shape 55"/>
          <p:cNvSpPr/>
          <p:nvPr/>
        </p:nvSpPr>
        <p:spPr>
          <a:xfrm>
            <a:off x="537899" y="1895175"/>
            <a:ext cx="3953102" cy="13766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500">
                <a:solidFill>
                  <a:srgbClr val="FFFFFF"/>
                </a:solidFill>
                <a:latin typeface="Open Sans Extrabold"/>
                <a:ea typeface="Open Sans Extrabold"/>
                <a:cs typeface="Open Sans Extrabold"/>
                <a:sym typeface="Open Sans Extrabold"/>
              </a:defRPr>
            </a:lvl1pPr>
          </a:lstStyle>
          <a:p>
            <a:r>
              <a:rPr dirty="0"/>
              <a:t>Sprocket Central Pty Ltd</a:t>
            </a:r>
          </a:p>
        </p:txBody>
      </p:sp>
      <p:sp>
        <p:nvSpPr>
          <p:cNvPr id="111" name="Shape 56"/>
          <p:cNvSpPr/>
          <p:nvPr/>
        </p:nvSpPr>
        <p:spPr>
          <a:xfrm>
            <a:off x="537900" y="3315475"/>
            <a:ext cx="5550600" cy="525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a:solidFill>
                  <a:srgbClr val="FFFFFF"/>
                </a:solidFill>
                <a:latin typeface="Open Sans Light"/>
                <a:ea typeface="Open Sans Light"/>
                <a:cs typeface="Open Sans Light"/>
                <a:sym typeface="Open Sans Light"/>
              </a:defRPr>
            </a:lvl1pPr>
          </a:lstStyle>
          <a:p>
            <a:r>
              <a:rPr dirty="0"/>
              <a:t>Data analytics approach</a:t>
            </a:r>
          </a:p>
        </p:txBody>
      </p:sp>
      <p:pic>
        <p:nvPicPr>
          <p:cNvPr id="112" name="Shape 57" descr="Shape 57"/>
          <p:cNvPicPr>
            <a:picLocks noChangeAspect="1"/>
          </p:cNvPicPr>
          <p:nvPr/>
        </p:nvPicPr>
        <p:blipFill>
          <a:blip r:embed="rId2"/>
          <a:stretch>
            <a:fillRect/>
          </a:stretch>
        </p:blipFill>
        <p:spPr>
          <a:xfrm>
            <a:off x="619961" y="868900"/>
            <a:ext cx="1982300" cy="238701"/>
          </a:xfrm>
          <a:prstGeom prst="rect">
            <a:avLst/>
          </a:prstGeom>
          <a:ln w="12700">
            <a:miter lim="400000"/>
          </a:ln>
        </p:spPr>
      </p:pic>
      <p:sp>
        <p:nvSpPr>
          <p:cNvPr id="113" name="Shape 58"/>
          <p:cNvSpPr/>
          <p:nvPr/>
        </p:nvSpPr>
        <p:spPr>
          <a:xfrm>
            <a:off x="537900" y="3666599"/>
            <a:ext cx="6249600"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1200">
                <a:solidFill>
                  <a:srgbClr val="FFFFFF"/>
                </a:solidFill>
                <a:latin typeface="Open Sans Light"/>
                <a:ea typeface="Open Sans Light"/>
                <a:cs typeface="Open Sans Light"/>
                <a:sym typeface="Open Sans Light"/>
              </a:defRPr>
            </a:lvl1pPr>
          </a:lstStyle>
          <a:p>
            <a:r>
              <a:rPr lang="en-IN" dirty="0"/>
              <a:t>Ankit Taklikar</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40" name="Shape 89"/>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Model Development</a:t>
            </a:r>
          </a:p>
        </p:txBody>
      </p:sp>
      <p:sp>
        <p:nvSpPr>
          <p:cNvPr id="141" name="Shape 90"/>
          <p:cNvSpPr/>
          <p:nvPr/>
        </p:nvSpPr>
        <p:spPr>
          <a:xfrm>
            <a:off x="205025" y="925178"/>
            <a:ext cx="8565600" cy="50818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dirty="0"/>
              <a:t>RFM Analysis and Customer Evaluation</a:t>
            </a:r>
            <a:endParaRPr dirty="0"/>
          </a:p>
        </p:txBody>
      </p:sp>
      <p:sp>
        <p:nvSpPr>
          <p:cNvPr id="142" name="Shape 91"/>
          <p:cNvSpPr/>
          <p:nvPr/>
        </p:nvSpPr>
        <p:spPr>
          <a:xfrm>
            <a:off x="205025" y="1878082"/>
            <a:ext cx="4032293" cy="1841049"/>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IN" sz="1050" dirty="0"/>
              <a:t>RFM analysis helps in identifying the customers that are to be targeted to boost revenue and to drive the most value for the organisation</a:t>
            </a:r>
          </a:p>
          <a:p>
            <a:pPr marL="285750" indent="-285750">
              <a:buFont typeface="Arial" panose="020B0604020202020204" pitchFamily="34" charset="0"/>
              <a:buChar char="•"/>
            </a:pPr>
            <a:r>
              <a:rPr lang="en-IN" sz="1050" dirty="0"/>
              <a:t>The RFM (Recency, Frequency and Monetary) model </a:t>
            </a:r>
            <a:r>
              <a:rPr lang="en-US" sz="1050" dirty="0"/>
              <a:t>is used to determine quantitatively which customers are the best ones by examining how recently a customer has purchased (recency), how often they purchase (frequency), and how much the customer spends (monetary)</a:t>
            </a:r>
            <a:endParaRPr lang="en-IN" sz="1050" dirty="0"/>
          </a:p>
          <a:p>
            <a:pPr marL="285750" indent="-285750">
              <a:buFont typeface="Arial" panose="020B0604020202020204" pitchFamily="34" charset="0"/>
              <a:buChar char="•"/>
            </a:pPr>
            <a:endParaRPr sz="1050" dirty="0"/>
          </a:p>
        </p:txBody>
      </p:sp>
      <p:pic>
        <p:nvPicPr>
          <p:cNvPr id="4" name="Picture 3">
            <a:extLst>
              <a:ext uri="{FF2B5EF4-FFF2-40B4-BE49-F238E27FC236}">
                <a16:creationId xmlns:a16="http://schemas.microsoft.com/office/drawing/2014/main" id="{74F0A48C-42C5-47AE-A06F-EE29207FD358}"/>
              </a:ext>
            </a:extLst>
          </p:cNvPr>
          <p:cNvPicPr>
            <a:picLocks noChangeAspect="1"/>
          </p:cNvPicPr>
          <p:nvPr/>
        </p:nvPicPr>
        <p:blipFill>
          <a:blip r:embed="rId2"/>
          <a:stretch>
            <a:fillRect/>
          </a:stretch>
        </p:blipFill>
        <p:spPr>
          <a:xfrm>
            <a:off x="4572000" y="1433362"/>
            <a:ext cx="4366975" cy="360548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40" name="Shape 89"/>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Model Development</a:t>
            </a:r>
          </a:p>
        </p:txBody>
      </p:sp>
      <p:sp>
        <p:nvSpPr>
          <p:cNvPr id="141" name="Shape 90"/>
          <p:cNvSpPr/>
          <p:nvPr/>
        </p:nvSpPr>
        <p:spPr>
          <a:xfrm>
            <a:off x="205025" y="925178"/>
            <a:ext cx="8565600" cy="50818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dirty="0"/>
              <a:t>RFM Analysis – Recency vs Monetary</a:t>
            </a:r>
            <a:endParaRPr dirty="0"/>
          </a:p>
        </p:txBody>
      </p:sp>
      <p:sp>
        <p:nvSpPr>
          <p:cNvPr id="142" name="Shape 91"/>
          <p:cNvSpPr/>
          <p:nvPr/>
        </p:nvSpPr>
        <p:spPr>
          <a:xfrm>
            <a:off x="205025" y="1878082"/>
            <a:ext cx="4032293" cy="1283589"/>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IN" sz="1050" dirty="0"/>
              <a:t>It is observed that the customers who have purchased very recently have generated more revenue</a:t>
            </a:r>
          </a:p>
          <a:p>
            <a:pPr marL="285750" indent="-285750">
              <a:buFont typeface="Arial" panose="020B0604020202020204" pitchFamily="34" charset="0"/>
              <a:buChar char="•"/>
            </a:pPr>
            <a:r>
              <a:rPr lang="en-IN" sz="1050" dirty="0"/>
              <a:t>The customers who have made purchases in the last 100-200 days have generated moderate revenue</a:t>
            </a:r>
          </a:p>
          <a:p>
            <a:pPr marL="285750" indent="-285750">
              <a:buFont typeface="Arial" panose="020B0604020202020204" pitchFamily="34" charset="0"/>
              <a:buChar char="•"/>
            </a:pPr>
            <a:r>
              <a:rPr lang="en-IN" sz="1050" dirty="0"/>
              <a:t>The customers who have made purchases a long time ago( 200 days) have generated low revenue</a:t>
            </a:r>
            <a:endParaRPr sz="1050" dirty="0"/>
          </a:p>
        </p:txBody>
      </p:sp>
      <p:pic>
        <p:nvPicPr>
          <p:cNvPr id="2" name="Picture 1">
            <a:extLst>
              <a:ext uri="{FF2B5EF4-FFF2-40B4-BE49-F238E27FC236}">
                <a16:creationId xmlns:a16="http://schemas.microsoft.com/office/drawing/2014/main" id="{E19B3BB3-69DB-4263-BDA5-B340671D13B4}"/>
              </a:ext>
            </a:extLst>
          </p:cNvPr>
          <p:cNvPicPr>
            <a:picLocks noChangeAspect="1"/>
          </p:cNvPicPr>
          <p:nvPr/>
        </p:nvPicPr>
        <p:blipFill>
          <a:blip r:embed="rId2"/>
          <a:stretch>
            <a:fillRect/>
          </a:stretch>
        </p:blipFill>
        <p:spPr>
          <a:xfrm>
            <a:off x="4308231" y="1737308"/>
            <a:ext cx="4630744" cy="2737341"/>
          </a:xfrm>
          <a:prstGeom prst="rect">
            <a:avLst/>
          </a:prstGeom>
        </p:spPr>
      </p:pic>
    </p:spTree>
    <p:extLst>
      <p:ext uri="{BB962C8B-B14F-4D97-AF65-F5344CB8AC3E}">
        <p14:creationId xmlns:p14="http://schemas.microsoft.com/office/powerpoint/2010/main" val="31679463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40" name="Shape 89"/>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Model Development</a:t>
            </a:r>
          </a:p>
        </p:txBody>
      </p:sp>
      <p:sp>
        <p:nvSpPr>
          <p:cNvPr id="141" name="Shape 90"/>
          <p:cNvSpPr/>
          <p:nvPr/>
        </p:nvSpPr>
        <p:spPr>
          <a:xfrm>
            <a:off x="205025" y="925178"/>
            <a:ext cx="8565600" cy="50818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dirty="0"/>
              <a:t>RFM Analysis – Frequency vs Monetary</a:t>
            </a:r>
            <a:endParaRPr dirty="0"/>
          </a:p>
        </p:txBody>
      </p:sp>
      <p:sp>
        <p:nvSpPr>
          <p:cNvPr id="142" name="Shape 91"/>
          <p:cNvSpPr/>
          <p:nvPr/>
        </p:nvSpPr>
        <p:spPr>
          <a:xfrm>
            <a:off x="205025" y="1878082"/>
            <a:ext cx="4032293" cy="1283589"/>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IN" sz="1050" dirty="0"/>
              <a:t>Frequency and Monetary are directly proportional to each other</a:t>
            </a:r>
          </a:p>
          <a:p>
            <a:pPr marL="285750" indent="-285750">
              <a:buFont typeface="Arial" panose="020B0604020202020204" pitchFamily="34" charset="0"/>
              <a:buChar char="•"/>
            </a:pPr>
            <a:r>
              <a:rPr lang="en-IN" sz="1050" dirty="0"/>
              <a:t>Increase in frequency of purchases will result in revenue boost</a:t>
            </a:r>
          </a:p>
          <a:p>
            <a:pPr marL="285750" indent="-285750">
              <a:buFont typeface="Arial" panose="020B0604020202020204" pitchFamily="34" charset="0"/>
              <a:buChar char="•"/>
            </a:pPr>
            <a:r>
              <a:rPr lang="en-IN" sz="1050" dirty="0"/>
              <a:t>The frequency of ‘Platinum Customer’, ‘Very loyal Customer’ and ‘Becoming loyal customer’ is highest</a:t>
            </a:r>
          </a:p>
        </p:txBody>
      </p:sp>
      <p:pic>
        <p:nvPicPr>
          <p:cNvPr id="3" name="Picture 2">
            <a:extLst>
              <a:ext uri="{FF2B5EF4-FFF2-40B4-BE49-F238E27FC236}">
                <a16:creationId xmlns:a16="http://schemas.microsoft.com/office/drawing/2014/main" id="{A8B088A3-32C1-4C30-A67E-48E2140184DC}"/>
              </a:ext>
            </a:extLst>
          </p:cNvPr>
          <p:cNvPicPr>
            <a:picLocks noChangeAspect="1"/>
          </p:cNvPicPr>
          <p:nvPr/>
        </p:nvPicPr>
        <p:blipFill>
          <a:blip r:embed="rId2"/>
          <a:stretch>
            <a:fillRect/>
          </a:stretch>
        </p:blipFill>
        <p:spPr>
          <a:xfrm>
            <a:off x="4572000" y="1686539"/>
            <a:ext cx="4366975" cy="2743438"/>
          </a:xfrm>
          <a:prstGeom prst="rect">
            <a:avLst/>
          </a:prstGeom>
        </p:spPr>
      </p:pic>
    </p:spTree>
    <p:extLst>
      <p:ext uri="{BB962C8B-B14F-4D97-AF65-F5344CB8AC3E}">
        <p14:creationId xmlns:p14="http://schemas.microsoft.com/office/powerpoint/2010/main" val="138569442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40" name="Shape 89"/>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Model Development</a:t>
            </a:r>
          </a:p>
        </p:txBody>
      </p:sp>
      <p:sp>
        <p:nvSpPr>
          <p:cNvPr id="141" name="Shape 90"/>
          <p:cNvSpPr/>
          <p:nvPr/>
        </p:nvSpPr>
        <p:spPr>
          <a:xfrm>
            <a:off x="205025" y="925178"/>
            <a:ext cx="8565600" cy="50818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dirty="0"/>
              <a:t>RFM Analysis – Recency vs Frequency</a:t>
            </a:r>
            <a:endParaRPr dirty="0"/>
          </a:p>
        </p:txBody>
      </p:sp>
      <p:sp>
        <p:nvSpPr>
          <p:cNvPr id="142" name="Shape 91"/>
          <p:cNvSpPr/>
          <p:nvPr/>
        </p:nvSpPr>
        <p:spPr>
          <a:xfrm>
            <a:off x="205025" y="1878082"/>
            <a:ext cx="4032293" cy="1283589"/>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IN" sz="1050" dirty="0"/>
              <a:t>Recency and Frequency are indirectly proportional to each other</a:t>
            </a:r>
          </a:p>
          <a:p>
            <a:pPr marL="285750" indent="-285750">
              <a:buFont typeface="Arial" panose="020B0604020202020204" pitchFamily="34" charset="0"/>
              <a:buChar char="•"/>
            </a:pPr>
            <a:r>
              <a:rPr lang="en-IN" sz="1050" dirty="0"/>
              <a:t>The customers that visited more recently(0-100) are likely to visit more frequently(8+)</a:t>
            </a:r>
          </a:p>
          <a:p>
            <a:pPr marL="285750" indent="-285750">
              <a:buFont typeface="Arial" panose="020B0604020202020204" pitchFamily="34" charset="0"/>
              <a:buChar char="•"/>
            </a:pPr>
            <a:r>
              <a:rPr lang="en-IN" sz="1050" dirty="0"/>
              <a:t>The customers with very less frequency(0-3) have very high recency values</a:t>
            </a:r>
          </a:p>
        </p:txBody>
      </p:sp>
      <p:pic>
        <p:nvPicPr>
          <p:cNvPr id="2" name="Picture 1">
            <a:extLst>
              <a:ext uri="{FF2B5EF4-FFF2-40B4-BE49-F238E27FC236}">
                <a16:creationId xmlns:a16="http://schemas.microsoft.com/office/drawing/2014/main" id="{465C07E3-D6F6-47BB-BBF7-7E43D5168FB0}"/>
              </a:ext>
            </a:extLst>
          </p:cNvPr>
          <p:cNvPicPr>
            <a:picLocks noChangeAspect="1"/>
          </p:cNvPicPr>
          <p:nvPr/>
        </p:nvPicPr>
        <p:blipFill>
          <a:blip r:embed="rId2"/>
          <a:stretch>
            <a:fillRect/>
          </a:stretch>
        </p:blipFill>
        <p:spPr>
          <a:xfrm>
            <a:off x="4366579" y="1584079"/>
            <a:ext cx="4572396" cy="2737341"/>
          </a:xfrm>
          <a:prstGeom prst="rect">
            <a:avLst/>
          </a:prstGeom>
        </p:spPr>
      </p:pic>
    </p:spTree>
    <p:extLst>
      <p:ext uri="{BB962C8B-B14F-4D97-AF65-F5344CB8AC3E}">
        <p14:creationId xmlns:p14="http://schemas.microsoft.com/office/powerpoint/2010/main" val="36232616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40" name="Shape 89"/>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Model Development</a:t>
            </a:r>
          </a:p>
        </p:txBody>
      </p:sp>
      <p:sp>
        <p:nvSpPr>
          <p:cNvPr id="141" name="Shape 90"/>
          <p:cNvSpPr/>
          <p:nvPr/>
        </p:nvSpPr>
        <p:spPr>
          <a:xfrm>
            <a:off x="205025" y="925178"/>
            <a:ext cx="8565600" cy="50818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dirty="0"/>
              <a:t>Customer Distribution by Tier</a:t>
            </a:r>
            <a:endParaRPr dirty="0"/>
          </a:p>
        </p:txBody>
      </p:sp>
      <p:sp>
        <p:nvSpPr>
          <p:cNvPr id="142" name="Shape 91"/>
          <p:cNvSpPr/>
          <p:nvPr/>
        </p:nvSpPr>
        <p:spPr>
          <a:xfrm>
            <a:off x="205025" y="1878082"/>
            <a:ext cx="4032293" cy="354488"/>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endParaRPr lang="en-IN" sz="1050" dirty="0"/>
          </a:p>
        </p:txBody>
      </p:sp>
      <p:pic>
        <p:nvPicPr>
          <p:cNvPr id="3" name="Picture 2">
            <a:extLst>
              <a:ext uri="{FF2B5EF4-FFF2-40B4-BE49-F238E27FC236}">
                <a16:creationId xmlns:a16="http://schemas.microsoft.com/office/drawing/2014/main" id="{197835A6-3B41-4F31-8EAB-9334CE13427D}"/>
              </a:ext>
            </a:extLst>
          </p:cNvPr>
          <p:cNvPicPr>
            <a:picLocks noChangeAspect="1"/>
          </p:cNvPicPr>
          <p:nvPr/>
        </p:nvPicPr>
        <p:blipFill>
          <a:blip r:embed="rId2"/>
          <a:stretch>
            <a:fillRect/>
          </a:stretch>
        </p:blipFill>
        <p:spPr>
          <a:xfrm>
            <a:off x="205025" y="1715365"/>
            <a:ext cx="4320349" cy="2737341"/>
          </a:xfrm>
          <a:prstGeom prst="rect">
            <a:avLst/>
          </a:prstGeom>
        </p:spPr>
      </p:pic>
      <p:pic>
        <p:nvPicPr>
          <p:cNvPr id="6" name="Picture 5">
            <a:extLst>
              <a:ext uri="{FF2B5EF4-FFF2-40B4-BE49-F238E27FC236}">
                <a16:creationId xmlns:a16="http://schemas.microsoft.com/office/drawing/2014/main" id="{BF9D330E-8A87-41AF-9101-58A132DAA93F}"/>
              </a:ext>
            </a:extLst>
          </p:cNvPr>
          <p:cNvPicPr>
            <a:picLocks noChangeAspect="1"/>
          </p:cNvPicPr>
          <p:nvPr/>
        </p:nvPicPr>
        <p:blipFill>
          <a:blip r:embed="rId3"/>
          <a:stretch>
            <a:fillRect/>
          </a:stretch>
        </p:blipFill>
        <p:spPr>
          <a:xfrm>
            <a:off x="4618628" y="1715365"/>
            <a:ext cx="4320347" cy="2737341"/>
          </a:xfrm>
          <a:prstGeom prst="rect">
            <a:avLst/>
          </a:prstGeom>
        </p:spPr>
      </p:pic>
    </p:spTree>
    <p:extLst>
      <p:ext uri="{BB962C8B-B14F-4D97-AF65-F5344CB8AC3E}">
        <p14:creationId xmlns:p14="http://schemas.microsoft.com/office/powerpoint/2010/main" val="11054137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97"/>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49" name="Shape 98"/>
          <p:cNvSpPr/>
          <p:nvPr/>
        </p:nvSpPr>
        <p:spPr>
          <a:xfrm>
            <a:off x="205025" y="172942"/>
            <a:ext cx="8565600" cy="7587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Interpretation</a:t>
            </a:r>
          </a:p>
        </p:txBody>
      </p:sp>
      <p:sp>
        <p:nvSpPr>
          <p:cNvPr id="150" name="Shape 99"/>
          <p:cNvSpPr/>
          <p:nvPr/>
        </p:nvSpPr>
        <p:spPr>
          <a:xfrm>
            <a:off x="205025" y="889019"/>
            <a:ext cx="8565600" cy="47580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sz="1800" dirty="0"/>
              <a:t>Summary table of Top 1000 Customers to target</a:t>
            </a:r>
            <a:endParaRPr sz="1800" dirty="0"/>
          </a:p>
        </p:txBody>
      </p:sp>
      <p:graphicFrame>
        <p:nvGraphicFramePr>
          <p:cNvPr id="3" name="Table 2">
            <a:extLst>
              <a:ext uri="{FF2B5EF4-FFF2-40B4-BE49-F238E27FC236}">
                <a16:creationId xmlns:a16="http://schemas.microsoft.com/office/drawing/2014/main" id="{BD7EE3C7-B58E-4C6D-A0BA-3883046B176A}"/>
              </a:ext>
            </a:extLst>
          </p:cNvPr>
          <p:cNvGraphicFramePr>
            <a:graphicFrameLocks noGrp="1"/>
          </p:cNvGraphicFramePr>
          <p:nvPr>
            <p:extLst>
              <p:ext uri="{D42A27DB-BD31-4B8C-83A1-F6EECF244321}">
                <p14:modId xmlns:p14="http://schemas.microsoft.com/office/powerpoint/2010/main" val="1567806608"/>
              </p:ext>
            </p:extLst>
          </p:nvPr>
        </p:nvGraphicFramePr>
        <p:xfrm>
          <a:off x="298824" y="1345302"/>
          <a:ext cx="8531223" cy="3547968"/>
        </p:xfrm>
        <a:graphic>
          <a:graphicData uri="http://schemas.openxmlformats.org/drawingml/2006/table">
            <a:tbl>
              <a:tblPr>
                <a:tableStyleId>{5940675A-B579-460E-94D1-54222C63F5DA}</a:tableStyleId>
              </a:tblPr>
              <a:tblGrid>
                <a:gridCol w="477018">
                  <a:extLst>
                    <a:ext uri="{9D8B030D-6E8A-4147-A177-3AD203B41FA5}">
                      <a16:colId xmlns:a16="http://schemas.microsoft.com/office/drawing/2014/main" val="2511968938"/>
                    </a:ext>
                  </a:extLst>
                </a:gridCol>
                <a:gridCol w="1363620">
                  <a:extLst>
                    <a:ext uri="{9D8B030D-6E8A-4147-A177-3AD203B41FA5}">
                      <a16:colId xmlns:a16="http://schemas.microsoft.com/office/drawing/2014/main" val="3490950020"/>
                    </a:ext>
                  </a:extLst>
                </a:gridCol>
                <a:gridCol w="3717168">
                  <a:extLst>
                    <a:ext uri="{9D8B030D-6E8A-4147-A177-3AD203B41FA5}">
                      <a16:colId xmlns:a16="http://schemas.microsoft.com/office/drawing/2014/main" val="1815653416"/>
                    </a:ext>
                  </a:extLst>
                </a:gridCol>
                <a:gridCol w="991139">
                  <a:extLst>
                    <a:ext uri="{9D8B030D-6E8A-4147-A177-3AD203B41FA5}">
                      <a16:colId xmlns:a16="http://schemas.microsoft.com/office/drawing/2014/main" val="1493337667"/>
                    </a:ext>
                  </a:extLst>
                </a:gridCol>
                <a:gridCol w="991139">
                  <a:extLst>
                    <a:ext uri="{9D8B030D-6E8A-4147-A177-3AD203B41FA5}">
                      <a16:colId xmlns:a16="http://schemas.microsoft.com/office/drawing/2014/main" val="4133001736"/>
                    </a:ext>
                  </a:extLst>
                </a:gridCol>
                <a:gridCol w="991139">
                  <a:extLst>
                    <a:ext uri="{9D8B030D-6E8A-4147-A177-3AD203B41FA5}">
                      <a16:colId xmlns:a16="http://schemas.microsoft.com/office/drawing/2014/main" val="546554121"/>
                    </a:ext>
                  </a:extLst>
                </a:gridCol>
              </a:tblGrid>
              <a:tr h="452324">
                <a:tc>
                  <a:txBody>
                    <a:bodyPr/>
                    <a:lstStyle/>
                    <a:p>
                      <a:pPr algn="ctr" fontAlgn="b"/>
                      <a:r>
                        <a:rPr lang="en-IN" sz="1400" b="1" u="none" strike="noStrike" dirty="0">
                          <a:solidFill>
                            <a:schemeClr val="bg1"/>
                          </a:solidFill>
                          <a:effectLst/>
                        </a:rPr>
                        <a:t>Rank</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Customer Tier</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Description</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No of customers</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Cumulative</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Customer Selection</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extLst>
                  <a:ext uri="{0D108BD9-81ED-4DB2-BD59-A6C34878D82A}">
                    <a16:rowId xmlns:a16="http://schemas.microsoft.com/office/drawing/2014/main" val="4155503476"/>
                  </a:ext>
                </a:extLst>
              </a:tr>
              <a:tr h="264852">
                <a:tc>
                  <a:txBody>
                    <a:bodyPr/>
                    <a:lstStyle/>
                    <a:p>
                      <a:pPr algn="ctr" fontAlgn="b"/>
                      <a:r>
                        <a:rPr lang="en-IN" sz="900" b="1" u="none" strike="noStrike" dirty="0">
                          <a:effectLst/>
                        </a:rPr>
                        <a:t>1</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Platinum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Most recent, purchases often, most money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176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176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176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3756773775"/>
                  </a:ext>
                </a:extLst>
              </a:tr>
              <a:tr h="286871">
                <a:tc>
                  <a:txBody>
                    <a:bodyPr/>
                    <a:lstStyle/>
                    <a:p>
                      <a:pPr algn="ctr" fontAlgn="b"/>
                      <a:r>
                        <a:rPr lang="en-IN" sz="900" b="1" u="none" strike="noStrike" dirty="0">
                          <a:effectLst/>
                        </a:rPr>
                        <a:t>2</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Very Loyal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Most recent, purchases often, large amount of money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184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360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184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552435650"/>
                  </a:ext>
                </a:extLst>
              </a:tr>
              <a:tr h="328706">
                <a:tc>
                  <a:txBody>
                    <a:bodyPr/>
                    <a:lstStyle/>
                    <a:p>
                      <a:pPr algn="ctr" fontAlgn="b"/>
                      <a:r>
                        <a:rPr lang="en-IN" sz="900" b="1" u="none" strike="noStrike" dirty="0">
                          <a:effectLst/>
                        </a:rPr>
                        <a:t>3</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Becoming Loyal</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Relatively recent, purchased more than once, large amount of money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344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536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344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3373325839"/>
                  </a:ext>
                </a:extLst>
              </a:tr>
              <a:tr h="255980">
                <a:tc>
                  <a:txBody>
                    <a:bodyPr/>
                    <a:lstStyle/>
                    <a:p>
                      <a:pPr algn="ctr" fontAlgn="b"/>
                      <a:r>
                        <a:rPr lang="en-IN" sz="900" b="1" u="none" strike="noStrike" dirty="0">
                          <a:effectLst/>
                        </a:rPr>
                        <a:t>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Recent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Recent, less purchasing frequency, average money spent </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368</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1072</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296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3174597607"/>
                  </a:ext>
                </a:extLst>
              </a:tr>
              <a:tr h="264876">
                <a:tc>
                  <a:txBody>
                    <a:bodyPr/>
                    <a:lstStyle/>
                    <a:p>
                      <a:pPr algn="ctr" fontAlgn="b"/>
                      <a:r>
                        <a:rPr lang="en-IN" sz="900" b="1" u="none" strike="noStrike" dirty="0">
                          <a:effectLst/>
                        </a:rPr>
                        <a:t>5</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Potential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Recent, less purchasing frequency small amount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355</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1427</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4202290097"/>
                  </a:ext>
                </a:extLst>
              </a:tr>
              <a:tr h="261819">
                <a:tc>
                  <a:txBody>
                    <a:bodyPr/>
                    <a:lstStyle/>
                    <a:p>
                      <a:pPr algn="ctr" fontAlgn="b"/>
                      <a:r>
                        <a:rPr lang="en-IN" sz="900" b="1" u="none" strike="noStrike" dirty="0">
                          <a:effectLst/>
                        </a:rPr>
                        <a:t>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Late bloomer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Hasn't purchased recently, but RFM greater than average</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333</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1760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2014860244"/>
                  </a:ext>
                </a:extLst>
              </a:tr>
              <a:tr h="258762">
                <a:tc>
                  <a:txBody>
                    <a:bodyPr/>
                    <a:lstStyle/>
                    <a:p>
                      <a:pPr algn="ctr" fontAlgn="b"/>
                      <a:r>
                        <a:rPr lang="en-IN" sz="900" b="1" u="none" strike="noStrike" dirty="0">
                          <a:effectLst/>
                        </a:rPr>
                        <a:t>7</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Losing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Hasn't purchased recently, RFM lower than average</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356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2116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3121968883"/>
                  </a:ext>
                </a:extLst>
              </a:tr>
              <a:tr h="309493">
                <a:tc>
                  <a:txBody>
                    <a:bodyPr/>
                    <a:lstStyle/>
                    <a:p>
                      <a:pPr algn="ctr" fontAlgn="b"/>
                      <a:r>
                        <a:rPr lang="en-IN" sz="900" b="1" u="none" strike="noStrike" dirty="0">
                          <a:effectLst/>
                        </a:rPr>
                        <a:t>8</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High Risk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Purchased long time ago, frequency was high, large amount of money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360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2476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348502393"/>
                  </a:ext>
                </a:extLst>
              </a:tr>
              <a:tr h="320892">
                <a:tc>
                  <a:txBody>
                    <a:bodyPr/>
                    <a:lstStyle/>
                    <a:p>
                      <a:pPr algn="ctr" fontAlgn="b"/>
                      <a:r>
                        <a:rPr lang="en-IN" sz="900" b="1" u="none" strike="noStrike" dirty="0">
                          <a:effectLst/>
                        </a:rPr>
                        <a:t>9</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Almost Lost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Purchased a very long time ago, very less frequency, high amount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326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2802</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3090647579"/>
                  </a:ext>
                </a:extLst>
              </a:tr>
              <a:tr h="266353">
                <a:tc>
                  <a:txBody>
                    <a:bodyPr/>
                    <a:lstStyle/>
                    <a:p>
                      <a:pPr algn="ctr" fontAlgn="b"/>
                      <a:r>
                        <a:rPr lang="en-IN" sz="900" b="1" u="none" strike="noStrike" dirty="0">
                          <a:effectLst/>
                        </a:rPr>
                        <a:t>10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Evasive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Purchased a very long time ago, very less frequency, low amount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401</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3203</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80457132"/>
                  </a:ext>
                </a:extLst>
              </a:tr>
              <a:tr h="263296">
                <a:tc>
                  <a:txBody>
                    <a:bodyPr/>
                    <a:lstStyle/>
                    <a:p>
                      <a:pPr algn="ctr" fontAlgn="b"/>
                      <a:r>
                        <a:rPr lang="en-IN" sz="900" b="1" u="none" strike="noStrike" dirty="0">
                          <a:effectLst/>
                        </a:rPr>
                        <a:t>11</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Lost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IN" sz="900" b="1" u="none" strike="noStrike" dirty="0">
                          <a:effectLst/>
                        </a:rPr>
                        <a:t>Very low RFM value</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290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3493</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2742115732"/>
                  </a:ext>
                </a:extLst>
              </a:tr>
            </a:tbl>
          </a:graphicData>
        </a:graphic>
      </p:graphicFrame>
      <p:graphicFrame>
        <p:nvGraphicFramePr>
          <p:cNvPr id="13" name="Table 12">
            <a:extLst>
              <a:ext uri="{FF2B5EF4-FFF2-40B4-BE49-F238E27FC236}">
                <a16:creationId xmlns:a16="http://schemas.microsoft.com/office/drawing/2014/main" id="{5F936BF7-88BA-4FDF-9326-E4B3F3679C81}"/>
              </a:ext>
            </a:extLst>
          </p:cNvPr>
          <p:cNvGraphicFramePr>
            <a:graphicFrameLocks noGrp="1"/>
          </p:cNvGraphicFramePr>
          <p:nvPr>
            <p:extLst>
              <p:ext uri="{D42A27DB-BD31-4B8C-83A1-F6EECF244321}">
                <p14:modId xmlns:p14="http://schemas.microsoft.com/office/powerpoint/2010/main" val="2092318007"/>
              </p:ext>
            </p:extLst>
          </p:nvPr>
        </p:nvGraphicFramePr>
        <p:xfrm>
          <a:off x="8068235" y="1853487"/>
          <a:ext cx="537883" cy="1027172"/>
        </p:xfrm>
        <a:graphic>
          <a:graphicData uri="http://schemas.openxmlformats.org/drawingml/2006/table">
            <a:tbl>
              <a:tblPr/>
              <a:tblGrid>
                <a:gridCol w="537883">
                  <a:extLst>
                    <a:ext uri="{9D8B030D-6E8A-4147-A177-3AD203B41FA5}">
                      <a16:colId xmlns:a16="http://schemas.microsoft.com/office/drawing/2014/main" val="4075720234"/>
                    </a:ext>
                  </a:extLst>
                </a:gridCol>
              </a:tblGrid>
              <a:tr h="1027172">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326666113"/>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97"/>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49" name="Shape 98"/>
          <p:cNvSpPr/>
          <p:nvPr/>
        </p:nvSpPr>
        <p:spPr>
          <a:xfrm>
            <a:off x="205025" y="263974"/>
            <a:ext cx="8565600" cy="7587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Interpretation</a:t>
            </a:r>
          </a:p>
        </p:txBody>
      </p:sp>
      <p:sp>
        <p:nvSpPr>
          <p:cNvPr id="150" name="Shape 99"/>
          <p:cNvSpPr/>
          <p:nvPr/>
        </p:nvSpPr>
        <p:spPr>
          <a:xfrm>
            <a:off x="205025" y="1083299"/>
            <a:ext cx="8565600" cy="50818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dirty="0"/>
              <a:t>Customer Target</a:t>
            </a:r>
          </a:p>
        </p:txBody>
      </p:sp>
      <p:graphicFrame>
        <p:nvGraphicFramePr>
          <p:cNvPr id="4" name="Table 3">
            <a:extLst>
              <a:ext uri="{FF2B5EF4-FFF2-40B4-BE49-F238E27FC236}">
                <a16:creationId xmlns:a16="http://schemas.microsoft.com/office/drawing/2014/main" id="{FABF3C1A-F4DE-48B6-ABC4-C7E465C535B3}"/>
              </a:ext>
            </a:extLst>
          </p:cNvPr>
          <p:cNvGraphicFramePr>
            <a:graphicFrameLocks noGrp="1"/>
          </p:cNvGraphicFramePr>
          <p:nvPr>
            <p:extLst>
              <p:ext uri="{D42A27DB-BD31-4B8C-83A1-F6EECF244321}">
                <p14:modId xmlns:p14="http://schemas.microsoft.com/office/powerpoint/2010/main" val="2022378488"/>
              </p:ext>
            </p:extLst>
          </p:nvPr>
        </p:nvGraphicFramePr>
        <p:xfrm>
          <a:off x="239402" y="1652066"/>
          <a:ext cx="8531223" cy="1588733"/>
        </p:xfrm>
        <a:graphic>
          <a:graphicData uri="http://schemas.openxmlformats.org/drawingml/2006/table">
            <a:tbl>
              <a:tblPr>
                <a:tableStyleId>{5940675A-B579-460E-94D1-54222C63F5DA}</a:tableStyleId>
              </a:tblPr>
              <a:tblGrid>
                <a:gridCol w="477018">
                  <a:extLst>
                    <a:ext uri="{9D8B030D-6E8A-4147-A177-3AD203B41FA5}">
                      <a16:colId xmlns:a16="http://schemas.microsoft.com/office/drawing/2014/main" val="3767746746"/>
                    </a:ext>
                  </a:extLst>
                </a:gridCol>
                <a:gridCol w="1363620">
                  <a:extLst>
                    <a:ext uri="{9D8B030D-6E8A-4147-A177-3AD203B41FA5}">
                      <a16:colId xmlns:a16="http://schemas.microsoft.com/office/drawing/2014/main" val="1593780748"/>
                    </a:ext>
                  </a:extLst>
                </a:gridCol>
                <a:gridCol w="3717168">
                  <a:extLst>
                    <a:ext uri="{9D8B030D-6E8A-4147-A177-3AD203B41FA5}">
                      <a16:colId xmlns:a16="http://schemas.microsoft.com/office/drawing/2014/main" val="1843116222"/>
                    </a:ext>
                  </a:extLst>
                </a:gridCol>
                <a:gridCol w="991139">
                  <a:extLst>
                    <a:ext uri="{9D8B030D-6E8A-4147-A177-3AD203B41FA5}">
                      <a16:colId xmlns:a16="http://schemas.microsoft.com/office/drawing/2014/main" val="4192611533"/>
                    </a:ext>
                  </a:extLst>
                </a:gridCol>
                <a:gridCol w="991139">
                  <a:extLst>
                    <a:ext uri="{9D8B030D-6E8A-4147-A177-3AD203B41FA5}">
                      <a16:colId xmlns:a16="http://schemas.microsoft.com/office/drawing/2014/main" val="709079638"/>
                    </a:ext>
                  </a:extLst>
                </a:gridCol>
                <a:gridCol w="991139">
                  <a:extLst>
                    <a:ext uri="{9D8B030D-6E8A-4147-A177-3AD203B41FA5}">
                      <a16:colId xmlns:a16="http://schemas.microsoft.com/office/drawing/2014/main" val="4148640889"/>
                    </a:ext>
                  </a:extLst>
                </a:gridCol>
              </a:tblGrid>
              <a:tr h="452324">
                <a:tc>
                  <a:txBody>
                    <a:bodyPr/>
                    <a:lstStyle/>
                    <a:p>
                      <a:pPr algn="ctr" fontAlgn="b"/>
                      <a:r>
                        <a:rPr lang="en-IN" sz="1400" b="1" u="none" strike="noStrike" dirty="0">
                          <a:solidFill>
                            <a:schemeClr val="bg1"/>
                          </a:solidFill>
                          <a:effectLst/>
                        </a:rPr>
                        <a:t>Rank</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Customer Tier</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Description</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No of customers</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Cumulative</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tc>
                  <a:txBody>
                    <a:bodyPr/>
                    <a:lstStyle/>
                    <a:p>
                      <a:pPr algn="ctr" fontAlgn="b"/>
                      <a:r>
                        <a:rPr lang="en-IN" sz="1400" b="1" u="none" strike="noStrike" dirty="0">
                          <a:solidFill>
                            <a:schemeClr val="bg1"/>
                          </a:solidFill>
                          <a:effectLst/>
                        </a:rPr>
                        <a:t>Customer Selection</a:t>
                      </a:r>
                      <a:endParaRPr lang="en-IN" sz="1400" b="1" i="0" u="none" strike="noStrike" dirty="0">
                        <a:solidFill>
                          <a:schemeClr val="bg1"/>
                        </a:solidFill>
                        <a:effectLst/>
                        <a:latin typeface="Arial" panose="020B0604020202020204" pitchFamily="34" charset="0"/>
                      </a:endParaRPr>
                    </a:p>
                  </a:txBody>
                  <a:tcPr marL="5777" marR="5777" marT="5777" marB="0" anchor="ctr">
                    <a:solidFill>
                      <a:srgbClr val="000000"/>
                    </a:solidFill>
                  </a:tcPr>
                </a:tc>
                <a:extLst>
                  <a:ext uri="{0D108BD9-81ED-4DB2-BD59-A6C34878D82A}">
                    <a16:rowId xmlns:a16="http://schemas.microsoft.com/office/drawing/2014/main" val="2356504892"/>
                  </a:ext>
                </a:extLst>
              </a:tr>
              <a:tr h="264852">
                <a:tc>
                  <a:txBody>
                    <a:bodyPr/>
                    <a:lstStyle/>
                    <a:p>
                      <a:pPr algn="ctr" fontAlgn="b"/>
                      <a:r>
                        <a:rPr lang="en-IN" sz="900" b="1" u="none" strike="noStrike" dirty="0">
                          <a:effectLst/>
                        </a:rPr>
                        <a:t>1</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Platinum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Most recent, purchases often, most money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176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176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176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2808271949"/>
                  </a:ext>
                </a:extLst>
              </a:tr>
              <a:tr h="286871">
                <a:tc>
                  <a:txBody>
                    <a:bodyPr/>
                    <a:lstStyle/>
                    <a:p>
                      <a:pPr algn="ctr" fontAlgn="b"/>
                      <a:r>
                        <a:rPr lang="en-IN" sz="900" b="1" u="none" strike="noStrike" dirty="0">
                          <a:effectLst/>
                        </a:rPr>
                        <a:t>2</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Very Loyal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Most recent, purchases often, large amount of money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184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360</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184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179380561"/>
                  </a:ext>
                </a:extLst>
              </a:tr>
              <a:tr h="328706">
                <a:tc>
                  <a:txBody>
                    <a:bodyPr/>
                    <a:lstStyle/>
                    <a:p>
                      <a:pPr algn="ctr" fontAlgn="b"/>
                      <a:r>
                        <a:rPr lang="en-IN" sz="900" b="1" u="none" strike="noStrike" dirty="0">
                          <a:effectLst/>
                        </a:rPr>
                        <a:t>3</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Becoming Loyal</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Relatively recent, purchased more than once, large amount of money spent</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344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536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344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3762040527"/>
                  </a:ext>
                </a:extLst>
              </a:tr>
              <a:tr h="255980">
                <a:tc>
                  <a:txBody>
                    <a:bodyPr/>
                    <a:lstStyle/>
                    <a:p>
                      <a:pPr algn="ctr" fontAlgn="b"/>
                      <a:r>
                        <a:rPr lang="en-IN" sz="900" b="1" u="none" strike="noStrike" dirty="0">
                          <a:effectLst/>
                        </a:rPr>
                        <a:t>4</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Recent Customer</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l" fontAlgn="b"/>
                      <a:r>
                        <a:rPr lang="en-US" sz="900" b="1" u="none" strike="noStrike" dirty="0">
                          <a:effectLst/>
                        </a:rPr>
                        <a:t>Recent, less purchasing frequency, average money spent </a:t>
                      </a:r>
                      <a:endParaRPr lang="en-US"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368</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1072</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tc>
                  <a:txBody>
                    <a:bodyPr/>
                    <a:lstStyle/>
                    <a:p>
                      <a:pPr algn="ctr" fontAlgn="b"/>
                      <a:r>
                        <a:rPr lang="en-IN" sz="900" b="1" u="none" strike="noStrike" dirty="0">
                          <a:effectLst/>
                        </a:rPr>
                        <a:t>296</a:t>
                      </a:r>
                      <a:endParaRPr lang="en-IN" sz="900" b="1" i="0" u="none" strike="noStrike" dirty="0">
                        <a:solidFill>
                          <a:srgbClr val="000000"/>
                        </a:solidFill>
                        <a:effectLst/>
                        <a:latin typeface="Arial" panose="020B0604020202020204" pitchFamily="34" charset="0"/>
                      </a:endParaRPr>
                    </a:p>
                  </a:txBody>
                  <a:tcPr marL="5777" marR="5777" marT="5777" marB="0" anchor="ctr">
                    <a:solidFill>
                      <a:srgbClr val="00B0F0"/>
                    </a:solidFill>
                  </a:tcPr>
                </a:tc>
                <a:extLst>
                  <a:ext uri="{0D108BD9-81ED-4DB2-BD59-A6C34878D82A}">
                    <a16:rowId xmlns:a16="http://schemas.microsoft.com/office/drawing/2014/main" val="1018726061"/>
                  </a:ext>
                </a:extLst>
              </a:tr>
            </a:tbl>
          </a:graphicData>
        </a:graphic>
      </p:graphicFrame>
      <p:sp>
        <p:nvSpPr>
          <p:cNvPr id="5" name="TextBox 4">
            <a:extLst>
              <a:ext uri="{FF2B5EF4-FFF2-40B4-BE49-F238E27FC236}">
                <a16:creationId xmlns:a16="http://schemas.microsoft.com/office/drawing/2014/main" id="{5C21266C-0204-4CF0-9856-C6E2E0663833}"/>
              </a:ext>
            </a:extLst>
          </p:cNvPr>
          <p:cNvSpPr txBox="1"/>
          <p:nvPr/>
        </p:nvSpPr>
        <p:spPr>
          <a:xfrm>
            <a:off x="427892" y="3593123"/>
            <a:ext cx="8135816" cy="1215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1050" dirty="0"/>
              <a:t>By filtering through the datasets, the customers are segregated into various tiers</a:t>
            </a:r>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Out of these tiers the customers that are to be targeted are Platinum Customer, Very Loyal Customer, Becoming Loyal Customer and Recent customer. The total amount of these customers comes out to be 1072 out of which 1000 are selected in “Customer Selection’</a:t>
            </a:r>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These customers are the ones who have purchased recently, purchase frequently and also spend more money</a:t>
            </a:r>
          </a:p>
          <a:p>
            <a:pPr marL="171450" indent="-171450">
              <a:buFont typeface="Arial" panose="020B0604020202020204" pitchFamily="34" charset="0"/>
              <a:buChar char="•"/>
            </a:pPr>
            <a:endParaRPr kumimoji="0" lang="en-IN" sz="10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42317545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06"/>
          <p:cNvSpPr/>
          <p:nvPr/>
        </p:nvSpPr>
        <p:spPr>
          <a:xfrm rot="10800000" flipH="1">
            <a:off x="-1" y="0"/>
            <a:ext cx="9163201" cy="514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64" y="0"/>
                </a:lnTo>
                <a:lnTo>
                  <a:pt x="21600" y="8964"/>
                </a:lnTo>
                <a:lnTo>
                  <a:pt x="21600" y="21600"/>
                </a:lnTo>
                <a:lnTo>
                  <a:pt x="0" y="21600"/>
                </a:lnTo>
                <a:close/>
              </a:path>
            </a:pathLst>
          </a:cu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58" name="Shape 107"/>
          <p:cNvSpPr/>
          <p:nvPr/>
        </p:nvSpPr>
        <p:spPr>
          <a:xfrm>
            <a:off x="537899" y="1895175"/>
            <a:ext cx="3953102" cy="779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500">
                <a:solidFill>
                  <a:srgbClr val="FFFFFF"/>
                </a:solidFill>
                <a:latin typeface="Open Sans Extrabold"/>
                <a:ea typeface="Open Sans Extrabold"/>
                <a:cs typeface="Open Sans Extrabold"/>
                <a:sym typeface="Open Sans Extrabold"/>
              </a:defRPr>
            </a:lvl1pPr>
          </a:lstStyle>
          <a:p>
            <a:r>
              <a:rPr dirty="0"/>
              <a:t>Appendix</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17" name="Shape 64"/>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Agenda</a:t>
            </a:r>
          </a:p>
        </p:txBody>
      </p:sp>
      <p:sp>
        <p:nvSpPr>
          <p:cNvPr id="118" name="Shape 65"/>
          <p:cNvSpPr/>
          <p:nvPr/>
        </p:nvSpPr>
        <p:spPr>
          <a:xfrm>
            <a:off x="343874" y="1211200"/>
            <a:ext cx="5459402" cy="17087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457200" indent="-355600">
              <a:lnSpc>
                <a:spcPct val="115000"/>
              </a:lnSpc>
              <a:buClr>
                <a:srgbClr val="000000"/>
              </a:buClr>
              <a:buSzPts val="2000"/>
              <a:buAutoNum type="arabicPeriod"/>
              <a:defRPr sz="2000">
                <a:latin typeface="Open Sans"/>
                <a:ea typeface="Open Sans"/>
                <a:cs typeface="Open Sans"/>
                <a:sym typeface="Open Sans"/>
              </a:defRPr>
            </a:pPr>
            <a:r>
              <a:rPr dirty="0"/>
              <a:t>Introduction</a:t>
            </a:r>
          </a:p>
          <a:p>
            <a:pPr marL="457200" indent="-355600">
              <a:lnSpc>
                <a:spcPct val="115000"/>
              </a:lnSpc>
              <a:buClr>
                <a:srgbClr val="000000"/>
              </a:buClr>
              <a:buSzPts val="2000"/>
              <a:buAutoNum type="arabicPeriod"/>
              <a:defRPr sz="2000">
                <a:latin typeface="Open Sans"/>
                <a:ea typeface="Open Sans"/>
                <a:cs typeface="Open Sans"/>
                <a:sym typeface="Open Sans"/>
              </a:defRPr>
            </a:pPr>
            <a:r>
              <a:rPr dirty="0"/>
              <a:t>Data Exploration</a:t>
            </a:r>
          </a:p>
          <a:p>
            <a:pPr marL="457200" indent="-355600">
              <a:lnSpc>
                <a:spcPct val="115000"/>
              </a:lnSpc>
              <a:buClr>
                <a:srgbClr val="000000"/>
              </a:buClr>
              <a:buSzPts val="2000"/>
              <a:buAutoNum type="arabicPeriod"/>
              <a:defRPr sz="2000">
                <a:latin typeface="Open Sans"/>
                <a:ea typeface="Open Sans"/>
                <a:cs typeface="Open Sans"/>
                <a:sym typeface="Open Sans"/>
              </a:defRPr>
            </a:pPr>
            <a:r>
              <a:rPr dirty="0"/>
              <a:t>Model Development</a:t>
            </a:r>
          </a:p>
          <a:p>
            <a:pPr marL="457200" indent="-355600">
              <a:lnSpc>
                <a:spcPct val="115000"/>
              </a:lnSpc>
              <a:buClr>
                <a:srgbClr val="000000"/>
              </a:buClr>
              <a:buSzPts val="2000"/>
              <a:buAutoNum type="arabicPeriod"/>
              <a:defRPr sz="2000">
                <a:latin typeface="Open Sans"/>
                <a:ea typeface="Open Sans"/>
                <a:cs typeface="Open Sans"/>
                <a:sym typeface="Open Sans"/>
              </a:defRPr>
            </a:pPr>
            <a:r>
              <a:rPr dirty="0"/>
              <a:t>Interpretation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22" name="Shape 71"/>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Introduction</a:t>
            </a:r>
          </a:p>
        </p:txBody>
      </p:sp>
      <p:sp>
        <p:nvSpPr>
          <p:cNvPr id="123" name="Shape 72"/>
          <p:cNvSpPr/>
          <p:nvPr/>
        </p:nvSpPr>
        <p:spPr>
          <a:xfrm>
            <a:off x="205025" y="1083299"/>
            <a:ext cx="8565600" cy="86212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dirty="0"/>
              <a:t>Identifying and recommending top 1000 customers to target from given datasets</a:t>
            </a:r>
            <a:r>
              <a:rPr dirty="0"/>
              <a:t>.</a:t>
            </a:r>
          </a:p>
        </p:txBody>
      </p:sp>
      <p:sp>
        <p:nvSpPr>
          <p:cNvPr id="124" name="Shape 73"/>
          <p:cNvSpPr/>
          <p:nvPr/>
        </p:nvSpPr>
        <p:spPr>
          <a:xfrm>
            <a:off x="205025" y="2164724"/>
            <a:ext cx="8464190" cy="1440555"/>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pPr marL="171450" indent="-171450">
              <a:buFont typeface="Arial" panose="020B0604020202020204" pitchFamily="34" charset="0"/>
              <a:buChar char="•"/>
            </a:pPr>
            <a:r>
              <a:rPr lang="en-IN" sz="1200" dirty="0"/>
              <a:t>Sprocket Central Pty Ltd that </a:t>
            </a:r>
            <a:r>
              <a:rPr lang="en-US" sz="1200" dirty="0"/>
              <a:t>specializes in high-quality bikes and accessible cycling accessories to riders.</a:t>
            </a:r>
          </a:p>
          <a:p>
            <a:pPr marL="171450" indent="-171450">
              <a:buFont typeface="Arial" panose="020B0604020202020204" pitchFamily="34" charset="0"/>
              <a:buChar char="•"/>
            </a:pPr>
            <a:r>
              <a:rPr lang="en-US" sz="1200" dirty="0"/>
              <a:t>Their marketing team is looking to boost business by </a:t>
            </a:r>
            <a:r>
              <a:rPr lang="en-AU" sz="1200" dirty="0"/>
              <a:t>analysing</a:t>
            </a:r>
            <a:r>
              <a:rPr lang="en-US" sz="1200" dirty="0"/>
              <a:t> their existing customer dataset to determine customer trends and </a:t>
            </a:r>
            <a:r>
              <a:rPr lang="en-AU" sz="1200" dirty="0"/>
              <a:t>behaviour</a:t>
            </a:r>
            <a:r>
              <a:rPr lang="en-US" sz="1200" dirty="0"/>
              <a:t>.</a:t>
            </a:r>
          </a:p>
          <a:p>
            <a:pPr marL="171450" indent="-171450">
              <a:buFont typeface="Arial" panose="020B0604020202020204" pitchFamily="34" charset="0"/>
              <a:buChar char="•"/>
            </a:pPr>
            <a:r>
              <a:rPr lang="en-US" sz="1200" dirty="0"/>
              <a:t>Aim is to analyse and recommend 1000 customers that should be targeted to drive the most value for the organisation. </a:t>
            </a:r>
          </a:p>
          <a:p>
            <a:pPr marL="171450" indent="-171450">
              <a:buFont typeface="Arial" panose="020B0604020202020204" pitchFamily="34" charset="0"/>
              <a:buChar char="•"/>
            </a:pPr>
            <a:r>
              <a:rPr lang="en-US" sz="1200" dirty="0"/>
              <a:t>To be done in 3 phases - Data Exploration; Model Development and Interpretation.</a:t>
            </a:r>
          </a:p>
          <a:p>
            <a:endParaRPr lang="en-IN" sz="12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31" name="Shape 80"/>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Data Exploration</a:t>
            </a:r>
          </a:p>
        </p:txBody>
      </p:sp>
      <p:sp>
        <p:nvSpPr>
          <p:cNvPr id="132" name="Shape 81"/>
          <p:cNvSpPr/>
          <p:nvPr/>
        </p:nvSpPr>
        <p:spPr>
          <a:xfrm>
            <a:off x="205025" y="1083299"/>
            <a:ext cx="8565600" cy="50818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dirty="0"/>
              <a:t>Data Quality Analysis</a:t>
            </a:r>
            <a:endParaRPr dirty="0"/>
          </a:p>
        </p:txBody>
      </p:sp>
      <p:graphicFrame>
        <p:nvGraphicFramePr>
          <p:cNvPr id="2" name="Table 1">
            <a:extLst>
              <a:ext uri="{FF2B5EF4-FFF2-40B4-BE49-F238E27FC236}">
                <a16:creationId xmlns:a16="http://schemas.microsoft.com/office/drawing/2014/main" id="{302C864B-E56A-46EE-A686-CC0E1D352BD4}"/>
              </a:ext>
            </a:extLst>
          </p:cNvPr>
          <p:cNvGraphicFramePr>
            <a:graphicFrameLocks noGrp="1"/>
          </p:cNvGraphicFramePr>
          <p:nvPr>
            <p:extLst>
              <p:ext uri="{D42A27DB-BD31-4B8C-83A1-F6EECF244321}">
                <p14:modId xmlns:p14="http://schemas.microsoft.com/office/powerpoint/2010/main" val="1689885890"/>
              </p:ext>
            </p:extLst>
          </p:nvPr>
        </p:nvGraphicFramePr>
        <p:xfrm>
          <a:off x="636374" y="1995616"/>
          <a:ext cx="7908324" cy="2961019"/>
        </p:xfrm>
        <a:graphic>
          <a:graphicData uri="http://schemas.openxmlformats.org/drawingml/2006/table">
            <a:tbl>
              <a:tblPr firstRow="1" firstCol="1" bandRow="1">
                <a:tableStyleId>{5940675A-B579-460E-94D1-54222C63F5DA}</a:tableStyleId>
              </a:tblPr>
              <a:tblGrid>
                <a:gridCol w="2030984">
                  <a:extLst>
                    <a:ext uri="{9D8B030D-6E8A-4147-A177-3AD203B41FA5}">
                      <a16:colId xmlns:a16="http://schemas.microsoft.com/office/drawing/2014/main" val="2037448321"/>
                    </a:ext>
                  </a:extLst>
                </a:gridCol>
                <a:gridCol w="1905836">
                  <a:extLst>
                    <a:ext uri="{9D8B030D-6E8A-4147-A177-3AD203B41FA5}">
                      <a16:colId xmlns:a16="http://schemas.microsoft.com/office/drawing/2014/main" val="685566349"/>
                    </a:ext>
                  </a:extLst>
                </a:gridCol>
                <a:gridCol w="1699274">
                  <a:extLst>
                    <a:ext uri="{9D8B030D-6E8A-4147-A177-3AD203B41FA5}">
                      <a16:colId xmlns:a16="http://schemas.microsoft.com/office/drawing/2014/main" val="2882417245"/>
                    </a:ext>
                  </a:extLst>
                </a:gridCol>
                <a:gridCol w="2272230">
                  <a:extLst>
                    <a:ext uri="{9D8B030D-6E8A-4147-A177-3AD203B41FA5}">
                      <a16:colId xmlns:a16="http://schemas.microsoft.com/office/drawing/2014/main" val="4128344778"/>
                    </a:ext>
                  </a:extLst>
                </a:gridCol>
              </a:tblGrid>
              <a:tr h="561961">
                <a:tc>
                  <a:txBody>
                    <a:bodyPr/>
                    <a:lstStyle/>
                    <a:p>
                      <a:pPr algn="ctr">
                        <a:lnSpc>
                          <a:spcPct val="107000"/>
                        </a:lnSpc>
                        <a:spcAft>
                          <a:spcPts val="0"/>
                        </a:spcAft>
                      </a:pPr>
                      <a:r>
                        <a:rPr lang="en-IN" sz="1400" b="1" dirty="0">
                          <a:solidFill>
                            <a:schemeClr val="bg1"/>
                          </a:solidFill>
                          <a:effectLst/>
                        </a:rPr>
                        <a:t>Quality </a:t>
                      </a:r>
                    </a:p>
                    <a:p>
                      <a:pPr algn="ctr">
                        <a:lnSpc>
                          <a:spcPct val="107000"/>
                        </a:lnSpc>
                        <a:spcAft>
                          <a:spcPts val="0"/>
                        </a:spcAft>
                      </a:pPr>
                      <a:r>
                        <a:rPr lang="en-IN" sz="1400" b="1" dirty="0">
                          <a:solidFill>
                            <a:schemeClr val="bg1"/>
                          </a:solidFill>
                          <a:effectLst/>
                        </a:rPr>
                        <a:t>Dimensions</a:t>
                      </a:r>
                      <a:endParaRPr lang="en-IN"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IN" sz="1400" b="1" dirty="0">
                          <a:solidFill>
                            <a:schemeClr val="bg1"/>
                          </a:solidFill>
                          <a:effectLst/>
                        </a:rPr>
                        <a:t>Customer Demographic</a:t>
                      </a:r>
                      <a:endParaRPr lang="en-IN"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IN" sz="1400" b="1" dirty="0">
                          <a:solidFill>
                            <a:schemeClr val="bg1"/>
                          </a:solidFill>
                          <a:effectLst/>
                        </a:rPr>
                        <a:t>Customer</a:t>
                      </a:r>
                    </a:p>
                    <a:p>
                      <a:pPr algn="ctr">
                        <a:lnSpc>
                          <a:spcPct val="107000"/>
                        </a:lnSpc>
                        <a:spcAft>
                          <a:spcPts val="0"/>
                        </a:spcAft>
                      </a:pPr>
                      <a:r>
                        <a:rPr lang="en-IN" sz="1400" b="1" dirty="0">
                          <a:solidFill>
                            <a:schemeClr val="bg1"/>
                          </a:solidFill>
                          <a:effectLst/>
                        </a:rPr>
                        <a:t>Address</a:t>
                      </a:r>
                      <a:endParaRPr lang="en-IN"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IN" sz="1400" b="1" dirty="0">
                          <a:solidFill>
                            <a:schemeClr val="bg1"/>
                          </a:solidFill>
                          <a:effectLst/>
                        </a:rPr>
                        <a:t>Transaction</a:t>
                      </a:r>
                      <a:endParaRPr lang="en-IN"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solidFill>
                  </a:tcPr>
                </a:tc>
                <a:extLst>
                  <a:ext uri="{0D108BD9-81ED-4DB2-BD59-A6C34878D82A}">
                    <a16:rowId xmlns:a16="http://schemas.microsoft.com/office/drawing/2014/main" val="4132949329"/>
                  </a:ext>
                </a:extLst>
              </a:tr>
              <a:tr h="500013">
                <a:tc>
                  <a:txBody>
                    <a:bodyPr/>
                    <a:lstStyle/>
                    <a:p>
                      <a:pPr algn="ctr">
                        <a:lnSpc>
                          <a:spcPct val="107000"/>
                        </a:lnSpc>
                        <a:spcAft>
                          <a:spcPts val="0"/>
                        </a:spcAft>
                      </a:pPr>
                      <a:r>
                        <a:rPr lang="en-IN" sz="1100" dirty="0">
                          <a:effectLst/>
                        </a:rPr>
                        <a:t>Accuracy </a:t>
                      </a:r>
                    </a:p>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DOB,</a:t>
                      </a:r>
                    </a:p>
                    <a:p>
                      <a:pPr algn="ctr">
                        <a:lnSpc>
                          <a:spcPct val="107000"/>
                        </a:lnSpc>
                        <a:spcAft>
                          <a:spcPts val="0"/>
                        </a:spcAft>
                      </a:pPr>
                      <a:r>
                        <a:rPr lang="en-IN" sz="1100" dirty="0">
                          <a:effectLst/>
                        </a:rPr>
                        <a:t>Added age column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Added profit column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2735198984"/>
                  </a:ext>
                </a:extLst>
              </a:tr>
              <a:tr h="330481">
                <a:tc>
                  <a:txBody>
                    <a:bodyPr/>
                    <a:lstStyle/>
                    <a:p>
                      <a:pPr algn="ctr">
                        <a:lnSpc>
                          <a:spcPct val="107000"/>
                        </a:lnSpc>
                        <a:spcAft>
                          <a:spcPts val="0"/>
                        </a:spcAft>
                      </a:pPr>
                      <a:r>
                        <a:rPr lang="en-IN" sz="1100" dirty="0">
                          <a:effectLst/>
                        </a:rPr>
                        <a:t>Completeness</a:t>
                      </a:r>
                    </a:p>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job_title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customer_id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online_order, brand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3135025814"/>
                  </a:ext>
                </a:extLst>
              </a:tr>
              <a:tr h="330481">
                <a:tc>
                  <a:txBody>
                    <a:bodyPr/>
                    <a:lstStyle/>
                    <a:p>
                      <a:pPr algn="ctr">
                        <a:lnSpc>
                          <a:spcPct val="107000"/>
                        </a:lnSpc>
                        <a:spcAft>
                          <a:spcPts val="0"/>
                        </a:spcAft>
                      </a:pPr>
                      <a:r>
                        <a:rPr lang="en-IN" sz="1100" dirty="0">
                          <a:effectLst/>
                        </a:rPr>
                        <a:t>Consistency</a:t>
                      </a:r>
                    </a:p>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gender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state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1984222881"/>
                  </a:ext>
                </a:extLst>
              </a:tr>
              <a:tr h="330481">
                <a:tc>
                  <a:txBody>
                    <a:bodyPr/>
                    <a:lstStyle/>
                    <a:p>
                      <a:pPr algn="ctr">
                        <a:lnSpc>
                          <a:spcPct val="107000"/>
                        </a:lnSpc>
                        <a:spcAft>
                          <a:spcPts val="0"/>
                        </a:spcAft>
                      </a:pPr>
                      <a:r>
                        <a:rPr lang="en-IN" sz="1100" dirty="0">
                          <a:effectLst/>
                        </a:rPr>
                        <a:t>Currency</a:t>
                      </a:r>
                    </a:p>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deceased_indicator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2674482405"/>
                  </a:ext>
                </a:extLst>
              </a:tr>
              <a:tr h="330481">
                <a:tc>
                  <a:txBody>
                    <a:bodyPr/>
                    <a:lstStyle/>
                    <a:p>
                      <a:pPr algn="ctr">
                        <a:lnSpc>
                          <a:spcPct val="107000"/>
                        </a:lnSpc>
                        <a:spcAft>
                          <a:spcPts val="0"/>
                        </a:spcAft>
                      </a:pPr>
                      <a:r>
                        <a:rPr lang="en-IN" sz="1100" dirty="0">
                          <a:effectLst/>
                        </a:rPr>
                        <a:t>Relevancy</a:t>
                      </a:r>
                    </a:p>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default column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order_status (Cancelled)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3037223134"/>
                  </a:ext>
                </a:extLst>
              </a:tr>
              <a:tr h="500013">
                <a:tc>
                  <a:txBody>
                    <a:bodyPr/>
                    <a:lstStyle/>
                    <a:p>
                      <a:pPr algn="ctr">
                        <a:lnSpc>
                          <a:spcPct val="107000"/>
                        </a:lnSpc>
                        <a:spcAft>
                          <a:spcPts val="0"/>
                        </a:spcAft>
                      </a:pPr>
                      <a:r>
                        <a:rPr lang="en-IN" sz="1100" dirty="0">
                          <a:effectLst/>
                        </a:rPr>
                        <a:t>Validity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tc>
                  <a:txBody>
                    <a:bodyPr/>
                    <a:lstStyle/>
                    <a:p>
                      <a:pPr algn="ctr">
                        <a:lnSpc>
                          <a:spcPct val="107000"/>
                        </a:lnSpc>
                        <a:spcAft>
                          <a:spcPts val="0"/>
                        </a:spcAft>
                      </a:pPr>
                      <a:r>
                        <a:rPr lang="en-IN" sz="1100" dirty="0">
                          <a:effectLst/>
                        </a:rPr>
                        <a:t>list_price, product_first_sold_date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58115243"/>
                  </a:ext>
                </a:extLst>
              </a:tr>
            </a:tbl>
          </a:graphicData>
        </a:graphic>
      </p:graphicFrame>
      <p:sp>
        <p:nvSpPr>
          <p:cNvPr id="3" name="TextBox 2">
            <a:extLst>
              <a:ext uri="{FF2B5EF4-FFF2-40B4-BE49-F238E27FC236}">
                <a16:creationId xmlns:a16="http://schemas.microsoft.com/office/drawing/2014/main" id="{E2FE9E86-CF3E-4158-9092-57B3B8615504}"/>
              </a:ext>
            </a:extLst>
          </p:cNvPr>
          <p:cNvSpPr txBox="1"/>
          <p:nvPr/>
        </p:nvSpPr>
        <p:spPr>
          <a:xfrm>
            <a:off x="3344524" y="1591483"/>
            <a:ext cx="247135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600" b="1" i="0" u="none" strike="noStrike" cap="none" spc="0" normalizeH="0" baseline="0" dirty="0">
                <a:ln>
                  <a:noFill/>
                </a:ln>
                <a:solidFill>
                  <a:srgbClr val="000000"/>
                </a:solidFill>
                <a:effectLst/>
                <a:uFillTx/>
                <a:latin typeface="+mn-lt"/>
                <a:ea typeface="+mn-ea"/>
                <a:cs typeface="+mn-cs"/>
                <a:sym typeface="Arial"/>
              </a:rPr>
              <a:t>Summary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31" name="Shape 80"/>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Data Exploration</a:t>
            </a:r>
          </a:p>
        </p:txBody>
      </p:sp>
      <p:sp>
        <p:nvSpPr>
          <p:cNvPr id="132" name="Shape 81"/>
          <p:cNvSpPr/>
          <p:nvPr/>
        </p:nvSpPr>
        <p:spPr>
          <a:xfrm>
            <a:off x="205025" y="1083299"/>
            <a:ext cx="8565600" cy="41110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sz="1400" dirty="0"/>
              <a:t>Old vs New Customer Age Distribution</a:t>
            </a:r>
          </a:p>
        </p:txBody>
      </p:sp>
      <p:sp>
        <p:nvSpPr>
          <p:cNvPr id="8" name="Text Placeholder 7">
            <a:extLst>
              <a:ext uri="{FF2B5EF4-FFF2-40B4-BE49-F238E27FC236}">
                <a16:creationId xmlns:a16="http://schemas.microsoft.com/office/drawing/2014/main" id="{41B11B89-E933-4C2D-AE4B-B5400416E007}"/>
              </a:ext>
            </a:extLst>
          </p:cNvPr>
          <p:cNvSpPr>
            <a:spLocks noGrp="1"/>
          </p:cNvSpPr>
          <p:nvPr>
            <p:ph type="body" sz="quarter" idx="1"/>
          </p:nvPr>
        </p:nvSpPr>
        <p:spPr>
          <a:xfrm>
            <a:off x="311699" y="1631092"/>
            <a:ext cx="3271760" cy="3200400"/>
          </a:xfrm>
        </p:spPr>
        <p:txBody>
          <a:bodyPr>
            <a:normAutofit/>
          </a:bodyPr>
          <a:lstStyle/>
          <a:p>
            <a:r>
              <a:rPr lang="en-IN" sz="1050" dirty="0"/>
              <a:t>Most prominent age category in both old and new Dataset is 40-49</a:t>
            </a:r>
          </a:p>
          <a:p>
            <a:r>
              <a:rPr lang="en-IN" sz="1050" dirty="0"/>
              <a:t>In New Customer dataset maximum amount of customers are in age category 20-29 and 40-69.</a:t>
            </a:r>
          </a:p>
          <a:p>
            <a:r>
              <a:rPr lang="en-IN" sz="1050" dirty="0"/>
              <a:t>There is a significant decrease in the number of customers in age group 30-39 in New Customer dataset</a:t>
            </a:r>
          </a:p>
          <a:p>
            <a:endParaRPr lang="en-IN" sz="1050" dirty="0"/>
          </a:p>
        </p:txBody>
      </p:sp>
      <p:graphicFrame>
        <p:nvGraphicFramePr>
          <p:cNvPr id="12" name="Chart 11">
            <a:extLst>
              <a:ext uri="{FF2B5EF4-FFF2-40B4-BE49-F238E27FC236}">
                <a16:creationId xmlns:a16="http://schemas.microsoft.com/office/drawing/2014/main" id="{4C6615A0-8E27-4E16-A43A-C6B50053E683}"/>
              </a:ext>
            </a:extLst>
          </p:cNvPr>
          <p:cNvGraphicFramePr>
            <a:graphicFrameLocks/>
          </p:cNvGraphicFramePr>
          <p:nvPr>
            <p:extLst>
              <p:ext uri="{D42A27DB-BD31-4B8C-83A1-F6EECF244321}">
                <p14:modId xmlns:p14="http://schemas.microsoft.com/office/powerpoint/2010/main" val="820494815"/>
              </p:ext>
            </p:extLst>
          </p:nvPr>
        </p:nvGraphicFramePr>
        <p:xfrm>
          <a:off x="4875157" y="889686"/>
          <a:ext cx="4023514" cy="2026509"/>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B3A9ED1B-3D24-4A35-B268-FD1FE5E13A8B}"/>
              </a:ext>
            </a:extLst>
          </p:cNvPr>
          <p:cNvPicPr>
            <a:picLocks noChangeAspect="1"/>
          </p:cNvPicPr>
          <p:nvPr/>
        </p:nvPicPr>
        <p:blipFill>
          <a:blip r:embed="rId3"/>
          <a:stretch>
            <a:fillRect/>
          </a:stretch>
        </p:blipFill>
        <p:spPr>
          <a:xfrm>
            <a:off x="4875156" y="2941031"/>
            <a:ext cx="4023515" cy="2112883"/>
          </a:xfrm>
          <a:prstGeom prst="rect">
            <a:avLst/>
          </a:prstGeom>
        </p:spPr>
      </p:pic>
    </p:spTree>
    <p:extLst>
      <p:ext uri="{BB962C8B-B14F-4D97-AF65-F5344CB8AC3E}">
        <p14:creationId xmlns:p14="http://schemas.microsoft.com/office/powerpoint/2010/main" val="329553951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31" name="Shape 80"/>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Data Exploration</a:t>
            </a:r>
          </a:p>
        </p:txBody>
      </p:sp>
      <p:sp>
        <p:nvSpPr>
          <p:cNvPr id="132" name="Shape 81"/>
          <p:cNvSpPr/>
          <p:nvPr/>
        </p:nvSpPr>
        <p:spPr>
          <a:xfrm>
            <a:off x="205025" y="1083299"/>
            <a:ext cx="8565600" cy="41110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sz="1400" dirty="0"/>
              <a:t>Bike-related purchases in past 3 years</a:t>
            </a:r>
          </a:p>
        </p:txBody>
      </p:sp>
      <p:sp>
        <p:nvSpPr>
          <p:cNvPr id="8" name="Text Placeholder 7">
            <a:extLst>
              <a:ext uri="{FF2B5EF4-FFF2-40B4-BE49-F238E27FC236}">
                <a16:creationId xmlns:a16="http://schemas.microsoft.com/office/drawing/2014/main" id="{41B11B89-E933-4C2D-AE4B-B5400416E007}"/>
              </a:ext>
            </a:extLst>
          </p:cNvPr>
          <p:cNvSpPr>
            <a:spLocks noGrp="1"/>
          </p:cNvSpPr>
          <p:nvPr>
            <p:ph type="body" sz="quarter" idx="1"/>
          </p:nvPr>
        </p:nvSpPr>
        <p:spPr>
          <a:xfrm>
            <a:off x="311699" y="1631092"/>
            <a:ext cx="3271760" cy="3200400"/>
          </a:xfrm>
        </p:spPr>
        <p:txBody>
          <a:bodyPr>
            <a:normAutofit/>
          </a:bodyPr>
          <a:lstStyle/>
          <a:p>
            <a:r>
              <a:rPr lang="en-IN" sz="1050" dirty="0"/>
              <a:t>The first graph shows the percentage-wise distribution of bike related purchases by gender</a:t>
            </a:r>
          </a:p>
          <a:p>
            <a:r>
              <a:rPr lang="en-IN" sz="1050" dirty="0"/>
              <a:t>The second graph shows the number of bike related purchases made with respect to gender</a:t>
            </a:r>
          </a:p>
          <a:p>
            <a:r>
              <a:rPr lang="en-IN" sz="1050" dirty="0"/>
              <a:t>It is observed that more number of bikes are purchased by females as compared to males.</a:t>
            </a:r>
          </a:p>
          <a:p>
            <a:endParaRPr lang="en-IN" sz="1050" dirty="0"/>
          </a:p>
        </p:txBody>
      </p:sp>
      <p:pic>
        <p:nvPicPr>
          <p:cNvPr id="3" name="Picture 2">
            <a:extLst>
              <a:ext uri="{FF2B5EF4-FFF2-40B4-BE49-F238E27FC236}">
                <a16:creationId xmlns:a16="http://schemas.microsoft.com/office/drawing/2014/main" id="{760F163F-B7A1-40CF-A896-12D849F6AFB5}"/>
              </a:ext>
            </a:extLst>
          </p:cNvPr>
          <p:cNvPicPr>
            <a:picLocks noChangeAspect="1"/>
          </p:cNvPicPr>
          <p:nvPr/>
        </p:nvPicPr>
        <p:blipFill>
          <a:blip r:embed="rId2"/>
          <a:stretch>
            <a:fillRect/>
          </a:stretch>
        </p:blipFill>
        <p:spPr>
          <a:xfrm>
            <a:off x="5534079" y="912773"/>
            <a:ext cx="3298222" cy="2017951"/>
          </a:xfrm>
          <a:prstGeom prst="rect">
            <a:avLst/>
          </a:prstGeom>
        </p:spPr>
      </p:pic>
      <p:pic>
        <p:nvPicPr>
          <p:cNvPr id="6" name="Picture 5">
            <a:extLst>
              <a:ext uri="{FF2B5EF4-FFF2-40B4-BE49-F238E27FC236}">
                <a16:creationId xmlns:a16="http://schemas.microsoft.com/office/drawing/2014/main" id="{35414E9A-B4AB-4F78-92A3-C84167753424}"/>
              </a:ext>
            </a:extLst>
          </p:cNvPr>
          <p:cNvPicPr>
            <a:picLocks noChangeAspect="1"/>
          </p:cNvPicPr>
          <p:nvPr/>
        </p:nvPicPr>
        <p:blipFill>
          <a:blip r:embed="rId3"/>
          <a:stretch>
            <a:fillRect/>
          </a:stretch>
        </p:blipFill>
        <p:spPr>
          <a:xfrm>
            <a:off x="5534079" y="3022972"/>
            <a:ext cx="3298222" cy="2017951"/>
          </a:xfrm>
          <a:prstGeom prst="rect">
            <a:avLst/>
          </a:prstGeom>
        </p:spPr>
      </p:pic>
    </p:spTree>
    <p:extLst>
      <p:ext uri="{BB962C8B-B14F-4D97-AF65-F5344CB8AC3E}">
        <p14:creationId xmlns:p14="http://schemas.microsoft.com/office/powerpoint/2010/main" val="10796150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31" name="Shape 80"/>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Data Exploration</a:t>
            </a:r>
          </a:p>
        </p:txBody>
      </p:sp>
      <p:sp>
        <p:nvSpPr>
          <p:cNvPr id="132" name="Shape 81"/>
          <p:cNvSpPr/>
          <p:nvPr/>
        </p:nvSpPr>
        <p:spPr>
          <a:xfrm>
            <a:off x="205025" y="1083299"/>
            <a:ext cx="8565600" cy="41110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sz="1400" dirty="0"/>
              <a:t>Old customer vs New customer Job Industry distribution</a:t>
            </a:r>
          </a:p>
        </p:txBody>
      </p:sp>
      <p:sp>
        <p:nvSpPr>
          <p:cNvPr id="8" name="Text Placeholder 7">
            <a:extLst>
              <a:ext uri="{FF2B5EF4-FFF2-40B4-BE49-F238E27FC236}">
                <a16:creationId xmlns:a16="http://schemas.microsoft.com/office/drawing/2014/main" id="{41B11B89-E933-4C2D-AE4B-B5400416E007}"/>
              </a:ext>
            </a:extLst>
          </p:cNvPr>
          <p:cNvSpPr>
            <a:spLocks noGrp="1"/>
          </p:cNvSpPr>
          <p:nvPr>
            <p:ph type="body" sz="quarter" idx="1"/>
          </p:nvPr>
        </p:nvSpPr>
        <p:spPr>
          <a:xfrm>
            <a:off x="311699" y="1631092"/>
            <a:ext cx="3271760" cy="3200400"/>
          </a:xfrm>
        </p:spPr>
        <p:txBody>
          <a:bodyPr>
            <a:normAutofit/>
          </a:bodyPr>
          <a:lstStyle/>
          <a:p>
            <a:r>
              <a:rPr lang="en-IN" sz="1050" dirty="0"/>
              <a:t>No major changes found in bike related purchases made by customers with respect to their respective job industry</a:t>
            </a:r>
          </a:p>
          <a:p>
            <a:r>
              <a:rPr lang="en-IN" sz="1050" dirty="0"/>
              <a:t>Manufacturing and Financial Services industries continue to lead in maximum number of bike related purchases with 24%</a:t>
            </a:r>
          </a:p>
          <a:p>
            <a:r>
              <a:rPr lang="en-IN" sz="1050" dirty="0"/>
              <a:t>Agriculture and Telecommunications have the least number of purchases with 3%</a:t>
            </a:r>
          </a:p>
          <a:p>
            <a:endParaRPr lang="en-IN" sz="1050" dirty="0"/>
          </a:p>
        </p:txBody>
      </p:sp>
      <p:pic>
        <p:nvPicPr>
          <p:cNvPr id="2" name="Picture 1">
            <a:extLst>
              <a:ext uri="{FF2B5EF4-FFF2-40B4-BE49-F238E27FC236}">
                <a16:creationId xmlns:a16="http://schemas.microsoft.com/office/drawing/2014/main" id="{8AA15C43-1324-4DF2-AE71-80E40775FFD3}"/>
              </a:ext>
            </a:extLst>
          </p:cNvPr>
          <p:cNvPicPr>
            <a:picLocks noChangeAspect="1"/>
          </p:cNvPicPr>
          <p:nvPr/>
        </p:nvPicPr>
        <p:blipFill>
          <a:blip r:embed="rId2"/>
          <a:stretch>
            <a:fillRect/>
          </a:stretch>
        </p:blipFill>
        <p:spPr>
          <a:xfrm>
            <a:off x="5534079" y="973015"/>
            <a:ext cx="3298222" cy="1893277"/>
          </a:xfrm>
          <a:prstGeom prst="rect">
            <a:avLst/>
          </a:prstGeom>
        </p:spPr>
      </p:pic>
      <p:pic>
        <p:nvPicPr>
          <p:cNvPr id="4" name="Picture 3">
            <a:extLst>
              <a:ext uri="{FF2B5EF4-FFF2-40B4-BE49-F238E27FC236}">
                <a16:creationId xmlns:a16="http://schemas.microsoft.com/office/drawing/2014/main" id="{D40B1C44-99F2-4E00-98F5-44630091EF7E}"/>
              </a:ext>
            </a:extLst>
          </p:cNvPr>
          <p:cNvPicPr>
            <a:picLocks noChangeAspect="1"/>
          </p:cNvPicPr>
          <p:nvPr/>
        </p:nvPicPr>
        <p:blipFill>
          <a:blip r:embed="rId3"/>
          <a:stretch>
            <a:fillRect/>
          </a:stretch>
        </p:blipFill>
        <p:spPr>
          <a:xfrm>
            <a:off x="5534079" y="2976576"/>
            <a:ext cx="3298222" cy="1953475"/>
          </a:xfrm>
          <a:prstGeom prst="rect">
            <a:avLst/>
          </a:prstGeom>
        </p:spPr>
      </p:pic>
    </p:spTree>
    <p:extLst>
      <p:ext uri="{BB962C8B-B14F-4D97-AF65-F5344CB8AC3E}">
        <p14:creationId xmlns:p14="http://schemas.microsoft.com/office/powerpoint/2010/main" val="300398896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31" name="Shape 80"/>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Data Exploration</a:t>
            </a:r>
          </a:p>
        </p:txBody>
      </p:sp>
      <p:sp>
        <p:nvSpPr>
          <p:cNvPr id="132" name="Shape 81"/>
          <p:cNvSpPr/>
          <p:nvPr/>
        </p:nvSpPr>
        <p:spPr>
          <a:xfrm>
            <a:off x="205025" y="1083299"/>
            <a:ext cx="8565600" cy="41110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sz="1400" dirty="0"/>
              <a:t>Customer wealth segmentation with respect to age category</a:t>
            </a:r>
          </a:p>
        </p:txBody>
      </p:sp>
      <p:sp>
        <p:nvSpPr>
          <p:cNvPr id="8" name="Text Placeholder 7">
            <a:extLst>
              <a:ext uri="{FF2B5EF4-FFF2-40B4-BE49-F238E27FC236}">
                <a16:creationId xmlns:a16="http://schemas.microsoft.com/office/drawing/2014/main" id="{41B11B89-E933-4C2D-AE4B-B5400416E007}"/>
              </a:ext>
            </a:extLst>
          </p:cNvPr>
          <p:cNvSpPr>
            <a:spLocks noGrp="1"/>
          </p:cNvSpPr>
          <p:nvPr>
            <p:ph type="body" sz="quarter" idx="1"/>
          </p:nvPr>
        </p:nvSpPr>
        <p:spPr>
          <a:xfrm>
            <a:off x="311699" y="1631092"/>
            <a:ext cx="3271760" cy="3200400"/>
          </a:xfrm>
        </p:spPr>
        <p:txBody>
          <a:bodyPr>
            <a:normAutofit/>
          </a:bodyPr>
          <a:lstStyle/>
          <a:p>
            <a:r>
              <a:rPr lang="en-IN" sz="1050" dirty="0"/>
              <a:t>In all age categories Mass customer consists of maximum amount of customers compared to High Net Worth and Affluent customer.</a:t>
            </a:r>
          </a:p>
          <a:p>
            <a:r>
              <a:rPr lang="en-IN" sz="1050" dirty="0"/>
              <a:t>The Affluent customer category surpassed the High Net Worth in the age group 40-49</a:t>
            </a:r>
          </a:p>
          <a:p>
            <a:r>
              <a:rPr lang="en-IN" sz="1050" dirty="0"/>
              <a:t>Increase in the number of customers in the age group 70-79 and 80-89</a:t>
            </a:r>
          </a:p>
        </p:txBody>
      </p:sp>
      <p:pic>
        <p:nvPicPr>
          <p:cNvPr id="3" name="Picture 2">
            <a:extLst>
              <a:ext uri="{FF2B5EF4-FFF2-40B4-BE49-F238E27FC236}">
                <a16:creationId xmlns:a16="http://schemas.microsoft.com/office/drawing/2014/main" id="{B20B54E9-1497-40C6-83BE-C3A09C35CE2B}"/>
              </a:ext>
            </a:extLst>
          </p:cNvPr>
          <p:cNvPicPr>
            <a:picLocks noChangeAspect="1"/>
          </p:cNvPicPr>
          <p:nvPr/>
        </p:nvPicPr>
        <p:blipFill>
          <a:blip r:embed="rId2"/>
          <a:stretch>
            <a:fillRect/>
          </a:stretch>
        </p:blipFill>
        <p:spPr>
          <a:xfrm>
            <a:off x="5534077" y="999217"/>
            <a:ext cx="3298223" cy="1858546"/>
          </a:xfrm>
          <a:prstGeom prst="rect">
            <a:avLst/>
          </a:prstGeom>
        </p:spPr>
      </p:pic>
      <p:pic>
        <p:nvPicPr>
          <p:cNvPr id="5" name="Picture 4">
            <a:extLst>
              <a:ext uri="{FF2B5EF4-FFF2-40B4-BE49-F238E27FC236}">
                <a16:creationId xmlns:a16="http://schemas.microsoft.com/office/drawing/2014/main" id="{1C56BA56-2809-4DD7-872B-E121BC71669C}"/>
              </a:ext>
            </a:extLst>
          </p:cNvPr>
          <p:cNvPicPr>
            <a:picLocks noChangeAspect="1"/>
          </p:cNvPicPr>
          <p:nvPr/>
        </p:nvPicPr>
        <p:blipFill>
          <a:blip r:embed="rId3"/>
          <a:stretch>
            <a:fillRect/>
          </a:stretch>
        </p:blipFill>
        <p:spPr>
          <a:xfrm>
            <a:off x="5545762" y="3036455"/>
            <a:ext cx="3298223" cy="1928267"/>
          </a:xfrm>
          <a:prstGeom prst="rect">
            <a:avLst/>
          </a:prstGeom>
        </p:spPr>
      </p:pic>
    </p:spTree>
    <p:extLst>
      <p:ext uri="{BB962C8B-B14F-4D97-AF65-F5344CB8AC3E}">
        <p14:creationId xmlns:p14="http://schemas.microsoft.com/office/powerpoint/2010/main" val="18311251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dirty="0"/>
          </a:p>
        </p:txBody>
      </p:sp>
      <p:sp>
        <p:nvSpPr>
          <p:cNvPr id="131" name="Shape 80"/>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Data Exploration</a:t>
            </a:r>
          </a:p>
        </p:txBody>
      </p:sp>
      <p:sp>
        <p:nvSpPr>
          <p:cNvPr id="132" name="Shape 81"/>
          <p:cNvSpPr/>
          <p:nvPr/>
        </p:nvSpPr>
        <p:spPr>
          <a:xfrm>
            <a:off x="205025" y="1083299"/>
            <a:ext cx="8565600" cy="41110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sz="1400" dirty="0"/>
              <a:t>Car Ownership distribution by state</a:t>
            </a:r>
          </a:p>
        </p:txBody>
      </p:sp>
      <p:sp>
        <p:nvSpPr>
          <p:cNvPr id="8" name="Text Placeholder 7">
            <a:extLst>
              <a:ext uri="{FF2B5EF4-FFF2-40B4-BE49-F238E27FC236}">
                <a16:creationId xmlns:a16="http://schemas.microsoft.com/office/drawing/2014/main" id="{41B11B89-E933-4C2D-AE4B-B5400416E007}"/>
              </a:ext>
            </a:extLst>
          </p:cNvPr>
          <p:cNvSpPr>
            <a:spLocks noGrp="1"/>
          </p:cNvSpPr>
          <p:nvPr>
            <p:ph type="body" sz="quarter" idx="1"/>
          </p:nvPr>
        </p:nvSpPr>
        <p:spPr>
          <a:xfrm>
            <a:off x="311699" y="1631092"/>
            <a:ext cx="3271760" cy="3200400"/>
          </a:xfrm>
        </p:spPr>
        <p:txBody>
          <a:bodyPr>
            <a:normAutofit/>
          </a:bodyPr>
          <a:lstStyle/>
          <a:p>
            <a:r>
              <a:rPr lang="en-IN" sz="1050" dirty="0"/>
              <a:t>In NSW number of who do not own a car is more compared to people who own a car</a:t>
            </a:r>
          </a:p>
          <a:p>
            <a:r>
              <a:rPr lang="en-IN" sz="1050" dirty="0"/>
              <a:t>Majority of the data is collected from people in NSW</a:t>
            </a:r>
          </a:p>
          <a:p>
            <a:r>
              <a:rPr lang="en-IN" sz="1050" dirty="0"/>
              <a:t>Whereas data collected from QLD and VIC is almost half compared to NSW</a:t>
            </a:r>
          </a:p>
          <a:p>
            <a:r>
              <a:rPr lang="en-IN" sz="1050" dirty="0"/>
              <a:t>In QLD, the number of people that own a car is more than the number of people that do not</a:t>
            </a:r>
          </a:p>
          <a:p>
            <a:r>
              <a:rPr lang="en-IN" sz="1050" dirty="0"/>
              <a:t>In VIC, the number of people that own or do not own a car is almost the same.</a:t>
            </a:r>
          </a:p>
          <a:p>
            <a:endParaRPr lang="en-IN" sz="1050" dirty="0"/>
          </a:p>
          <a:p>
            <a:endParaRPr lang="en-IN" sz="1050" dirty="0"/>
          </a:p>
        </p:txBody>
      </p:sp>
      <p:pic>
        <p:nvPicPr>
          <p:cNvPr id="4" name="Picture 3">
            <a:extLst>
              <a:ext uri="{FF2B5EF4-FFF2-40B4-BE49-F238E27FC236}">
                <a16:creationId xmlns:a16="http://schemas.microsoft.com/office/drawing/2014/main" id="{18764E48-9C96-4626-8FF6-2A8AD5C5EA5D}"/>
              </a:ext>
            </a:extLst>
          </p:cNvPr>
          <p:cNvPicPr>
            <a:picLocks noChangeAspect="1"/>
          </p:cNvPicPr>
          <p:nvPr/>
        </p:nvPicPr>
        <p:blipFill>
          <a:blip r:embed="rId2"/>
          <a:stretch>
            <a:fillRect/>
          </a:stretch>
        </p:blipFill>
        <p:spPr>
          <a:xfrm>
            <a:off x="4454769" y="1757178"/>
            <a:ext cx="4315856" cy="2504159"/>
          </a:xfrm>
          <a:prstGeom prst="rect">
            <a:avLst/>
          </a:prstGeom>
        </p:spPr>
      </p:pic>
    </p:spTree>
    <p:extLst>
      <p:ext uri="{BB962C8B-B14F-4D97-AF65-F5344CB8AC3E}">
        <p14:creationId xmlns:p14="http://schemas.microsoft.com/office/powerpoint/2010/main" val="1975784995"/>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1262</TotalTime>
  <Words>1109</Words>
  <Application>Microsoft Office PowerPoint</Application>
  <PresentationFormat>On-screen Show (16:9)</PresentationFormat>
  <Paragraphs>216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Open Sans</vt:lpstr>
      <vt:lpstr>Open Sans Extrabold</vt:lpstr>
      <vt:lpstr>Open Sans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Taklikar</dc:creator>
  <cp:lastModifiedBy>Ankit Taklikar</cp:lastModifiedBy>
  <cp:revision>26</cp:revision>
  <dcterms:modified xsi:type="dcterms:W3CDTF">2020-07-15T12:47:18Z</dcterms:modified>
</cp:coreProperties>
</file>